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handoutMasterIdLst>
    <p:handoutMasterId r:id="rId23"/>
  </p:handoutMasterIdLst>
  <p:sldIdLst>
    <p:sldId id="1298" r:id="rId2"/>
    <p:sldId id="1327" r:id="rId3"/>
    <p:sldId id="1302" r:id="rId4"/>
    <p:sldId id="1301" r:id="rId5"/>
    <p:sldId id="1317" r:id="rId6"/>
    <p:sldId id="1325" r:id="rId7"/>
    <p:sldId id="1319" r:id="rId8"/>
    <p:sldId id="1308" r:id="rId9"/>
    <p:sldId id="1311" r:id="rId10"/>
    <p:sldId id="1312" r:id="rId11"/>
    <p:sldId id="1306" r:id="rId12"/>
    <p:sldId id="1310" r:id="rId13"/>
    <p:sldId id="1313" r:id="rId14"/>
    <p:sldId id="1314" r:id="rId15"/>
    <p:sldId id="1315" r:id="rId16"/>
    <p:sldId id="1326" r:id="rId17"/>
    <p:sldId id="1316" r:id="rId18"/>
    <p:sldId id="1324" r:id="rId19"/>
    <p:sldId id="1329" r:id="rId20"/>
    <p:sldId id="1322"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extLst>
      <p:ext uri="{19B8F6BF-5375-455C-9EA6-DF929625EA0E}">
        <p15:presenceInfo xmlns:p15="http://schemas.microsoft.com/office/powerpoint/2012/main" userId="c36d22dc24b53d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203864"/>
    <a:srgbClr val="FFFFFF"/>
    <a:srgbClr val="2C436D"/>
    <a:srgbClr val="BF9000"/>
    <a:srgbClr val="4472C4"/>
    <a:srgbClr val="735C88"/>
    <a:srgbClr val="A28FB1"/>
    <a:srgbClr val="D9C8B2"/>
    <a:srgbClr val="E8DA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56" autoAdjust="0"/>
    <p:restoredTop sz="70861" autoAdjust="0"/>
  </p:normalViewPr>
  <p:slideViewPr>
    <p:cSldViewPr snapToGrid="0">
      <p:cViewPr varScale="1">
        <p:scale>
          <a:sx n="112" d="100"/>
          <a:sy n="112" d="100"/>
        </p:scale>
        <p:origin x="2532" y="108"/>
      </p:cViewPr>
      <p:guideLst/>
    </p:cSldViewPr>
  </p:slideViewPr>
  <p:notesTextViewPr>
    <p:cViewPr>
      <p:scale>
        <a:sx n="1" d="1"/>
        <a:sy n="1" d="1"/>
      </p:scale>
      <p:origin x="0" y="0"/>
    </p:cViewPr>
  </p:notesTextViewPr>
  <p:notesViewPr>
    <p:cSldViewPr snapToGrid="0">
      <p:cViewPr varScale="1">
        <p:scale>
          <a:sx n="87" d="100"/>
          <a:sy n="87" d="100"/>
        </p:scale>
        <p:origin x="210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3F61DD9-1D17-41E0-A4EA-9C3EA9355D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a:extLst>
              <a:ext uri="{FF2B5EF4-FFF2-40B4-BE49-F238E27FC236}">
                <a16:creationId xmlns:a16="http://schemas.microsoft.com/office/drawing/2014/main" id="{BEBDF958-1796-492C-A231-3D035F8B95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D19B35F-D7F8-4507-84F8-22D1C146C2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t>‹#›</a:t>
            </a:fld>
            <a:endParaRPr lang="zh-CN" altLang="en-US"/>
          </a:p>
        </p:txBody>
      </p:sp>
      <p:sp>
        <p:nvSpPr>
          <p:cNvPr id="6" name="日期占位符 5">
            <a:extLst>
              <a:ext uri="{FF2B5EF4-FFF2-40B4-BE49-F238E27FC236}">
                <a16:creationId xmlns:a16="http://schemas.microsoft.com/office/drawing/2014/main" id="{0D00A5C9-3989-486E-A372-0FDFA1CB65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t>2025/4/28</a:t>
            </a:fld>
            <a:endParaRPr lang="zh-CN" altLang="en-US"/>
          </a:p>
        </p:txBody>
      </p:sp>
    </p:spTree>
    <p:extLst>
      <p:ext uri="{BB962C8B-B14F-4D97-AF65-F5344CB8AC3E}">
        <p14:creationId xmlns:p14="http://schemas.microsoft.com/office/powerpoint/2010/main" val="1057692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t>2025/4/28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老师同学们好，我今天汇报</a:t>
            </a:r>
            <a:r>
              <a:rPr lang="en-US" altLang="zh-CN"/>
              <a:t>SLAM</a:t>
            </a:r>
            <a:r>
              <a:rPr lang="zh-CN" altLang="en-US"/>
              <a:t>相关基础以及我最近在探究的边缘</a:t>
            </a:r>
            <a:r>
              <a:rPr lang="en-US" altLang="zh-CN"/>
              <a:t>SLAM</a:t>
            </a:r>
            <a:r>
              <a:rPr lang="zh-CN" altLang="en-US"/>
              <a:t>下的网络资源问题</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a:t>
            </a:fld>
            <a:endParaRPr lang="zh-CN" altLang="en-US"/>
          </a:p>
        </p:txBody>
      </p:sp>
    </p:spTree>
    <p:extLst>
      <p:ext uri="{BB962C8B-B14F-4D97-AF65-F5344CB8AC3E}">
        <p14:creationId xmlns:p14="http://schemas.microsoft.com/office/powerpoint/2010/main" val="926211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A7AC3-6239-70DD-526A-8D48A156B2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3AB0C7-FFF4-F9FE-F15D-19E9BE1A24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BDDBA2-7DA9-F94F-4534-EF6B328A311D}"/>
              </a:ext>
            </a:extLst>
          </p:cNvPr>
          <p:cNvSpPr>
            <a:spLocks noGrp="1"/>
          </p:cNvSpPr>
          <p:nvPr>
            <p:ph type="body" idx="1"/>
          </p:nvPr>
        </p:nvSpPr>
        <p:spPr/>
        <p:txBody>
          <a:bodyPr/>
          <a:lstStyle/>
          <a:p>
            <a:r>
              <a:rPr lang="zh-CN" altLang="en-US"/>
              <a:t>地图刚刚初始化后，此时没有速度信息，所以只能用词袋匹配估计一个粗糙的位姿，就是前面的参考关键帧跟踪。</a:t>
            </a:r>
          </a:p>
          <a:p>
            <a:endParaRPr lang="zh-CN" altLang="en-US"/>
          </a:p>
          <a:p>
            <a:r>
              <a:rPr lang="zh-CN" altLang="en-US"/>
              <a:t>使用参考关键帧跟踪成功后，有了速度信息，直接用恒速模型跟踪估计位姿，会更简单、更快，大部分时候都用的恒速模型跟踪。</a:t>
            </a:r>
          </a:p>
          <a:p>
            <a:endParaRPr lang="en-US" altLang="zh-CN"/>
          </a:p>
          <a:p>
            <a:r>
              <a:rPr lang="zh-CN" altLang="en-US"/>
              <a:t>什么是恒速模型跟踪</a:t>
            </a:r>
          </a:p>
          <a:p>
            <a:endParaRPr lang="en-US" altLang="zh-CN"/>
          </a:p>
          <a:p>
            <a:r>
              <a:rPr lang="zh-CN" altLang="en-US"/>
              <a:t>在视觉</a:t>
            </a:r>
            <a:r>
              <a:rPr lang="en-US" altLang="zh-CN"/>
              <a:t>slam</a:t>
            </a:r>
            <a:r>
              <a:rPr lang="zh-CN" altLang="en-US"/>
              <a:t>中，两个图像帧之间一般只有几十毫秒的时间，在这么短的时间内，可以做合理的假设</a:t>
            </a:r>
            <a:r>
              <a:rPr lang="en-US" altLang="zh-CN"/>
              <a:t>--</a:t>
            </a:r>
            <a:r>
              <a:rPr lang="zh-CN" altLang="en-US"/>
              <a:t>在相邻帧间极短的时间内，相机处于匀速运动状态，可以用上一帧的位姿和速度估计当前帧的位姿，这就是所以称为恒速模型跟踪。恒速失效，就会用参考关键帧跟踪</a:t>
            </a:r>
          </a:p>
          <a:p>
            <a:endParaRPr lang="zh-CN" altLang="en-US"/>
          </a:p>
          <a:p>
            <a:r>
              <a:rPr lang="zh-CN" altLang="en-US"/>
              <a:t>恒速模型跟踪，也有一个特征匹配方式，用的投影匹配</a:t>
            </a:r>
          </a:p>
          <a:p>
            <a:endParaRPr lang="zh-CN" altLang="en-US"/>
          </a:p>
          <a:p>
            <a:r>
              <a:rPr lang="zh-CN" altLang="en-US"/>
              <a:t>投影匹配的原理是：</a:t>
            </a:r>
          </a:p>
          <a:p>
            <a:endParaRPr lang="zh-CN" altLang="en-US"/>
          </a:p>
          <a:p>
            <a:r>
              <a:rPr lang="zh-CN" altLang="en-US"/>
              <a:t>将 上一帧中的地图点投影到当前帧图像像素坐标上，，在投影点附近根据描述子距离进行匹配</a:t>
            </a:r>
          </a:p>
          <a:p>
            <a:endParaRPr lang="zh-CN" altLang="en-US"/>
          </a:p>
          <a:p>
            <a:r>
              <a:rPr lang="zh-CN" altLang="en-US"/>
              <a:t>有了投影匹配，就可以用恒速模型进行跟踪，流程如下</a:t>
            </a:r>
          </a:p>
          <a:p>
            <a:endParaRPr lang="zh-CN" altLang="en-US"/>
          </a:p>
          <a:p>
            <a:r>
              <a:rPr lang="zh-CN" altLang="en-US"/>
              <a:t>首先用恒速模型得到当前帧的初始位姿</a:t>
            </a:r>
          </a:p>
          <a:p>
            <a:endParaRPr lang="zh-CN" altLang="en-US"/>
          </a:p>
          <a:p>
            <a:r>
              <a:rPr lang="zh-CN" altLang="en-US"/>
              <a:t>（**步骤 </a:t>
            </a:r>
            <a:r>
              <a:rPr lang="en-US" altLang="zh-CN"/>
              <a:t>1</a:t>
            </a:r>
            <a:r>
              <a:rPr lang="zh-CN" altLang="en-US"/>
              <a:t>：</a:t>
            </a:r>
            <a:endParaRPr lang="en-US" altLang="zh-CN"/>
          </a:p>
          <a:p>
            <a:r>
              <a:rPr lang="zh-CN" altLang="en-US"/>
              <a:t>** 计算**上一帧的位姿**，上一帧位姿 </a:t>
            </a:r>
            <a:r>
              <a:rPr lang="en-US" altLang="zh-CN"/>
              <a:t>= **</a:t>
            </a:r>
            <a:r>
              <a:rPr lang="zh-CN" altLang="en-US"/>
              <a:t>上一帧到其参考帧位姿** * **其参考帧到世界坐标系</a:t>
            </a:r>
            <a:r>
              <a:rPr lang="en-US" altLang="zh-CN"/>
              <a:t>(</a:t>
            </a:r>
            <a:r>
              <a:rPr lang="zh-CN" altLang="en-US"/>
              <a:t>系统第一帧</a:t>
            </a:r>
            <a:r>
              <a:rPr lang="en-US" altLang="zh-CN"/>
              <a:t>)</a:t>
            </a:r>
            <a:r>
              <a:rPr lang="zh-CN" altLang="en-US"/>
              <a:t>位姿**</a:t>
            </a:r>
          </a:p>
          <a:p>
            <a:endParaRPr lang="zh-CN" altLang="en-US"/>
          </a:p>
          <a:p>
            <a:r>
              <a:rPr lang="zh-CN" altLang="en-US"/>
              <a:t>**上一帧的参考帧到世界坐标系的位姿** </a:t>
            </a:r>
            <a:r>
              <a:rPr lang="en-US" altLang="zh-CN"/>
              <a:t>Trw</a:t>
            </a:r>
          </a:p>
          <a:p>
            <a:endParaRPr lang="en-US" altLang="zh-CN"/>
          </a:p>
          <a:p>
            <a:r>
              <a:rPr lang="en-US" altLang="zh-CN"/>
              <a:t>**</a:t>
            </a:r>
            <a:r>
              <a:rPr lang="zh-CN" altLang="en-US"/>
              <a:t>上一帧的参考帧** **到上一帧** 的变换 </a:t>
            </a:r>
            <a:r>
              <a:rPr lang="en-US" altLang="zh-CN"/>
              <a:t>Tlr </a:t>
            </a:r>
          </a:p>
          <a:p>
            <a:endParaRPr lang="en-US" altLang="zh-CN"/>
          </a:p>
          <a:p>
            <a:r>
              <a:rPr lang="en-US" altLang="zh-CN"/>
              <a:t>**</a:t>
            </a:r>
            <a:r>
              <a:rPr lang="zh-CN" altLang="en-US"/>
              <a:t>上一帧的位姿**：</a:t>
            </a:r>
            <a:r>
              <a:rPr lang="en-US" altLang="zh-CN"/>
              <a:t>Tlw = Tlr * Trw</a:t>
            </a:r>
          </a:p>
          <a:p>
            <a:endParaRPr lang="en-US" altLang="zh-CN"/>
          </a:p>
          <a:p>
            <a:r>
              <a:rPr lang="en-US" altLang="zh-CN"/>
              <a:t>**</a:t>
            </a:r>
            <a:r>
              <a:rPr lang="zh-CN" altLang="en-US"/>
              <a:t>当前帧的位姿，运动速度 </a:t>
            </a:r>
            <a:r>
              <a:rPr lang="en-US" altLang="zh-CN"/>
              <a:t>× </a:t>
            </a:r>
            <a:r>
              <a:rPr lang="zh-CN" altLang="en-US"/>
              <a:t>上一帧的位姿**</a:t>
            </a:r>
          </a:p>
          <a:p>
            <a:endParaRPr lang="zh-CN" altLang="en-US"/>
          </a:p>
          <a:p>
            <a:r>
              <a:rPr lang="en-US" altLang="zh-CN"/>
              <a:t>Tcw=V*Tlw</a:t>
            </a:r>
          </a:p>
          <a:p>
            <a:endParaRPr lang="en-US" altLang="zh-CN"/>
          </a:p>
          <a:p>
            <a:r>
              <a:rPr lang="zh-CN" altLang="en-US"/>
              <a:t>）</a:t>
            </a:r>
          </a:p>
          <a:p>
            <a:endParaRPr lang="zh-CN" altLang="en-US"/>
          </a:p>
          <a:p>
            <a:r>
              <a:rPr lang="zh-CN" altLang="en-US"/>
              <a:t>然后进行投影匹配获取地图点，如果匹配点不够，则扩大搜索半径再试</a:t>
            </a:r>
          </a:p>
          <a:p>
            <a:endParaRPr lang="zh-CN" altLang="en-US"/>
          </a:p>
          <a:p>
            <a:r>
              <a:rPr lang="zh-CN" altLang="en-US"/>
              <a:t>利用重投影优化当前帧的位姿</a:t>
            </a:r>
          </a:p>
          <a:p>
            <a:endParaRPr lang="zh-CN" altLang="en-US"/>
          </a:p>
          <a:p>
            <a:r>
              <a:rPr lang="zh-CN" altLang="en-US"/>
              <a:t>统计匹配成功的特征点对数目，若超过阈值，则认为跟踪成功</a:t>
            </a:r>
          </a:p>
          <a:p>
            <a:endParaRPr lang="zh-CN" altLang="en-US"/>
          </a:p>
          <a:p>
            <a:endParaRPr lang="zh-CN" altLang="en-US" dirty="0"/>
          </a:p>
        </p:txBody>
      </p:sp>
      <p:sp>
        <p:nvSpPr>
          <p:cNvPr id="4" name="灯片编号占位符 3">
            <a:extLst>
              <a:ext uri="{FF2B5EF4-FFF2-40B4-BE49-F238E27FC236}">
                <a16:creationId xmlns:a16="http://schemas.microsoft.com/office/drawing/2014/main" id="{F216C9FA-187C-A602-5BD4-9BBACAC575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43917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082AF-179D-953C-0B42-B82A49ED86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265761-5831-0EA1-4C6E-A6709A34442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ED4F96-BD34-1EDC-2178-4C98CE0182A9}"/>
              </a:ext>
            </a:extLst>
          </p:cNvPr>
          <p:cNvSpPr>
            <a:spLocks noGrp="1"/>
          </p:cNvSpPr>
          <p:nvPr>
            <p:ph type="body" idx="1"/>
          </p:nvPr>
        </p:nvSpPr>
        <p:spPr/>
        <p:txBody>
          <a:bodyPr/>
          <a:lstStyle/>
          <a:p>
            <a:r>
              <a:rPr lang="en-US" altLang="zh-CN"/>
              <a:t>ORB-SLAM2 </a:t>
            </a:r>
            <a:r>
              <a:rPr lang="zh-CN" altLang="en-US"/>
              <a:t>中的跟踪线程主要分为两个阶段，前面说的是第一阶段的跟踪你，但估计出来的位姿可能没那么准确。第二个阶段是局部地图跟踪，就是在第一阶段跟踪成功之后还需要跟踪局部地图，进行优化。</a:t>
            </a:r>
            <a:endParaRPr lang="en-US" altLang="zh-CN"/>
          </a:p>
          <a:p>
            <a:endParaRPr lang="en-US" altLang="zh-CN"/>
          </a:p>
          <a:p>
            <a:r>
              <a:rPr lang="zh-CN" altLang="en-US"/>
              <a:t>局部地图跟踪会将当前帧的局部关键帧（下面图中）对应的局部地图点投影到该帧中，得到更多的特征点匹配关系，对第一阶段的位姿再次进行优化，得到相对准确的位姿。</a:t>
            </a:r>
          </a:p>
          <a:p>
            <a:endParaRPr lang="zh-CN" altLang="en-US"/>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首先说一下**局部关键帧**，当前帧的局部关键帧包括一级共视（红色）、二级共视的关键帧（绿色）以及一级共视关键帧的父子关键帧（紫色箭头）。和当前关键帧共视程度最高的关键帧称为父关键帧（反过来，当前关键帧称为对方的子关键帧）</a:t>
            </a:r>
          </a:p>
          <a:p>
            <a:endParaRPr lang="en-US" altLang="zh-CN"/>
          </a:p>
          <a:p>
            <a:r>
              <a:rPr lang="zh-CN" altLang="en-US"/>
              <a:t>在下面这个图中</a:t>
            </a:r>
          </a:p>
          <a:p>
            <a:endParaRPr lang="zh-CN" altLang="en-US"/>
          </a:p>
          <a:p>
            <a:r>
              <a:rPr lang="zh-CN" altLang="en-US"/>
              <a:t>能够观测到当前帧 </a:t>
            </a:r>
            <a:r>
              <a:rPr lang="en-US" altLang="zh-CN"/>
              <a:t>F </a:t>
            </a:r>
            <a:r>
              <a:rPr lang="zh-CN" altLang="en-US"/>
              <a:t>中地图点的共视关键帧 </a:t>
            </a:r>
            <a:r>
              <a:rPr lang="en-US" altLang="zh-CN"/>
              <a:t>KF1</a:t>
            </a:r>
            <a:r>
              <a:rPr lang="zh-CN" altLang="en-US"/>
              <a:t>、</a:t>
            </a:r>
            <a:r>
              <a:rPr lang="en-US" altLang="zh-CN"/>
              <a:t>KF2</a:t>
            </a:r>
            <a:r>
              <a:rPr lang="zh-CN" altLang="en-US"/>
              <a:t>，是**一级共视关键帧**。</a:t>
            </a:r>
          </a:p>
          <a:p>
            <a:r>
              <a:rPr lang="en-US" altLang="zh-CN"/>
              <a:t>KF1 </a:t>
            </a:r>
            <a:r>
              <a:rPr lang="zh-CN" altLang="en-US"/>
              <a:t>的共视关键帧为 </a:t>
            </a:r>
            <a:r>
              <a:rPr lang="en-US" altLang="zh-CN"/>
              <a:t>KF3</a:t>
            </a:r>
            <a:r>
              <a:rPr lang="zh-CN" altLang="en-US"/>
              <a:t>、</a:t>
            </a:r>
            <a:r>
              <a:rPr lang="en-US" altLang="zh-CN"/>
              <a:t>KF4</a:t>
            </a:r>
            <a:r>
              <a:rPr lang="zh-CN" altLang="en-US"/>
              <a:t>以及</a:t>
            </a:r>
            <a:r>
              <a:rPr lang="en-US" altLang="zh-CN"/>
              <a:t>KF2 </a:t>
            </a:r>
            <a:r>
              <a:rPr lang="zh-CN" altLang="en-US"/>
              <a:t>的共视关键帧</a:t>
            </a:r>
            <a:r>
              <a:rPr lang="en-US" altLang="zh-CN"/>
              <a:t>KF5</a:t>
            </a:r>
            <a:r>
              <a:rPr lang="zh-CN" altLang="en-US"/>
              <a:t>、</a:t>
            </a:r>
            <a:r>
              <a:rPr lang="en-US" altLang="zh-CN"/>
              <a:t>KF6</a:t>
            </a:r>
            <a:r>
              <a:rPr lang="zh-CN" altLang="en-US"/>
              <a:t>，是**二级共视关键帧**。</a:t>
            </a:r>
          </a:p>
          <a:p>
            <a:r>
              <a:rPr lang="zh-CN" altLang="en-US"/>
              <a:t>图中</a:t>
            </a:r>
            <a:r>
              <a:rPr lang="en-US" altLang="zh-CN"/>
              <a:t>KF7</a:t>
            </a:r>
            <a:r>
              <a:rPr lang="zh-CN" altLang="en-US"/>
              <a:t>是 </a:t>
            </a:r>
            <a:r>
              <a:rPr lang="en-US" altLang="zh-CN"/>
              <a:t>KF1 </a:t>
            </a:r>
            <a:r>
              <a:rPr lang="zh-CN" altLang="en-US"/>
              <a:t>的父关键帧；反过来，</a:t>
            </a:r>
            <a:r>
              <a:rPr lang="en-US" altLang="zh-CN"/>
              <a:t>KF1 </a:t>
            </a:r>
            <a:r>
              <a:rPr lang="zh-CN" altLang="en-US"/>
              <a:t>是 </a:t>
            </a:r>
            <a:r>
              <a:rPr lang="en-US" altLang="zh-CN"/>
              <a:t>KF7 </a:t>
            </a:r>
            <a:r>
              <a:rPr lang="zh-CN" altLang="en-US"/>
              <a:t>的子关键帧。（一个关键帧只有一个父关键帧，但可以有多个子关键帧）</a:t>
            </a:r>
          </a:p>
          <a:p>
            <a:endParaRPr lang="zh-CN" altLang="en-US"/>
          </a:p>
          <a:p>
            <a:r>
              <a:rPr lang="zh-CN" altLang="en-US"/>
              <a:t>这些局部关键帧的地图点就是**局部地图点**</a:t>
            </a:r>
          </a:p>
          <a:p>
            <a:endParaRPr lang="zh-CN" altLang="en-US"/>
          </a:p>
          <a:p>
            <a:r>
              <a:rPr lang="zh-CN" altLang="en-US"/>
              <a:t>中的截图，其中绿色框表示当前帧，蓝色小三角形表示关键帧，蓝色虚线椭圆形框内的关键帧是当前帧的局部关键帧，这些局部关键帧对应的地图点在图</a:t>
            </a:r>
            <a:r>
              <a:rPr lang="en-US" altLang="zh-CN"/>
              <a:t>11-9</a:t>
            </a:r>
            <a:r>
              <a:rPr lang="zh-CN" altLang="en-US"/>
              <a:t>中标记为红色，所有红色地图点表示当前帧的局部地图点。</a:t>
            </a:r>
          </a:p>
          <a:p>
            <a:endParaRPr lang="zh-CN" altLang="en-US"/>
          </a:p>
          <a:p>
            <a:r>
              <a:rPr lang="zh-CN" altLang="en-US"/>
              <a:t>右图是实际运行</a:t>
            </a:r>
            <a:r>
              <a:rPr lang="en-US" altLang="zh-CN"/>
              <a:t>orbslam</a:t>
            </a:r>
            <a:r>
              <a:rPr lang="zh-CN" altLang="en-US"/>
              <a:t>的截图，红色点表示局部地图点（用于当前的跟踪），黑色点表示所有（其实是剩下）的地图点。绿色是当前帧（不一定关键帧），蓝色是关键帧</a:t>
            </a:r>
          </a:p>
          <a:p>
            <a:endParaRPr lang="zh-CN" altLang="en-US"/>
          </a:p>
          <a:p>
            <a:endParaRPr lang="zh-CN" altLang="en-US"/>
          </a:p>
          <a:p>
            <a:endParaRPr lang="zh-CN" altLang="en-US"/>
          </a:p>
          <a:p>
            <a:r>
              <a:rPr lang="zh-CN" altLang="en-US"/>
              <a:t>局部地图要实现跟踪</a:t>
            </a:r>
          </a:p>
          <a:p>
            <a:endParaRPr lang="zh-CN" altLang="en-US"/>
          </a:p>
          <a:p>
            <a:r>
              <a:rPr lang="zh-CN" altLang="en-US"/>
              <a:t>首先会遍历当前帧的地图点，标记这些地图点不参与之后的投影搜索匹配（当前帧的地图点第一阶段跟踪已经匹配过了）</a:t>
            </a:r>
          </a:p>
          <a:p>
            <a:endParaRPr lang="zh-CN" altLang="en-US"/>
          </a:p>
          <a:p>
            <a:r>
              <a:rPr lang="zh-CN" altLang="en-US"/>
              <a:t>然后遍历局部地图的所有地图点，把地图点投影到当前帧视野范围，搜索匹配得到更多匹配关系（就是前面的投影匹配）</a:t>
            </a:r>
          </a:p>
          <a:p>
            <a:endParaRPr lang="zh-CN" altLang="en-US"/>
          </a:p>
          <a:p>
            <a:r>
              <a:rPr lang="zh-CN" altLang="en-US"/>
              <a:t>最后用新增的匹配地图点对位姿进行优化（就是前面几种跟踪方式的重投影误差优化）</a:t>
            </a:r>
            <a:endParaRPr lang="en-US" altLang="zh-CN"/>
          </a:p>
          <a:p>
            <a:endParaRPr lang="en-US" altLang="zh-CN"/>
          </a:p>
          <a:p>
            <a:endParaRPr lang="en-US" altLang="zh-CN"/>
          </a:p>
          <a:p>
            <a:endParaRPr lang="en-US" altLang="zh-CN"/>
          </a:p>
          <a:p>
            <a:endParaRPr lang="zh-CN" altLang="en-US" dirty="0"/>
          </a:p>
        </p:txBody>
      </p:sp>
      <p:sp>
        <p:nvSpPr>
          <p:cNvPr id="4" name="灯片编号占位符 3">
            <a:extLst>
              <a:ext uri="{FF2B5EF4-FFF2-40B4-BE49-F238E27FC236}">
                <a16:creationId xmlns:a16="http://schemas.microsoft.com/office/drawing/2014/main" id="{C1D20CAE-CADE-312E-FB2C-0612D952C12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27776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2DBEF-FC56-4FB3-FD9C-922ACC2D7B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11ADFF-8E15-4C63-6E9B-450342F96F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A409614-3969-B66A-4033-54125DD9793C}"/>
              </a:ext>
            </a:extLst>
          </p:cNvPr>
          <p:cNvSpPr>
            <a:spLocks noGrp="1"/>
          </p:cNvSpPr>
          <p:nvPr>
            <p:ph type="body" idx="1"/>
          </p:nvPr>
        </p:nvSpPr>
        <p:spPr/>
        <p:txBody>
          <a:bodyPr/>
          <a:lstStyle/>
          <a:p>
            <a:r>
              <a:rPr lang="zh-CN" altLang="en-US"/>
              <a:t>当完成第二阶段的跟踪后，就需要根据当前跟踪的状态来判断是否当前帧是否需要插入关键帧集合</a:t>
            </a:r>
          </a:p>
          <a:p>
            <a:endParaRPr lang="zh-CN" altLang="en-US"/>
          </a:p>
          <a:p>
            <a:r>
              <a:rPr lang="zh-CN" altLang="en-US"/>
              <a:t>这是判断流程图</a:t>
            </a:r>
          </a:p>
          <a:p>
            <a:r>
              <a:rPr lang="zh-CN" altLang="en-US"/>
              <a:t>条件 </a:t>
            </a:r>
            <a:r>
              <a:rPr lang="en-US" altLang="zh-CN"/>
              <a:t>1a</a:t>
            </a:r>
            <a:r>
              <a:rPr lang="zh-CN" altLang="en-US"/>
              <a:t>：距离上次插入关键帧超过 </a:t>
            </a:r>
            <a:r>
              <a:rPr lang="en-US" altLang="zh-CN"/>
              <a:t>1s</a:t>
            </a:r>
            <a:r>
              <a:rPr lang="zh-CN" altLang="en-US"/>
              <a:t>，需要插入。认为时间比较久，防止过去太多帧，丢失太多信息导致跟踪丢失</a:t>
            </a:r>
          </a:p>
          <a:p>
            <a:r>
              <a:rPr lang="zh-CN" altLang="en-US"/>
              <a:t>条件</a:t>
            </a:r>
            <a:r>
              <a:rPr lang="en-US" altLang="zh-CN"/>
              <a:t>1b</a:t>
            </a:r>
            <a:r>
              <a:rPr lang="zh-CN" altLang="en-US"/>
              <a:t>：要满足插入关键帧的最小间隔。设置一个间隔为了防止图像相邻太多，图像重叠度太高</a:t>
            </a:r>
          </a:p>
          <a:p>
            <a:endParaRPr lang="zh-CN" altLang="en-US"/>
          </a:p>
          <a:p>
            <a:r>
              <a:rPr lang="zh-CN" altLang="en-US"/>
              <a:t>满足</a:t>
            </a:r>
            <a:r>
              <a:rPr lang="en-US" altLang="zh-CN"/>
              <a:t>1a </a:t>
            </a:r>
            <a:r>
              <a:rPr lang="zh-CN" altLang="en-US"/>
              <a:t>或者</a:t>
            </a:r>
            <a:r>
              <a:rPr lang="en-US" altLang="zh-CN"/>
              <a:t>1b </a:t>
            </a:r>
            <a:r>
              <a:rPr lang="zh-CN" altLang="en-US"/>
              <a:t>，条件一就满足了</a:t>
            </a:r>
            <a:endParaRPr lang="en-US" altLang="zh-CN"/>
          </a:p>
          <a:p>
            <a:endParaRPr lang="en-US" altLang="zh-CN"/>
          </a:p>
          <a:p>
            <a:r>
              <a:rPr lang="zh-CN" altLang="en-US"/>
              <a:t>然后进入条件</a:t>
            </a:r>
            <a:r>
              <a:rPr lang="en-US" altLang="zh-CN"/>
              <a:t>2 </a:t>
            </a:r>
          </a:p>
          <a:p>
            <a:endParaRPr lang="en-US" altLang="zh-CN"/>
          </a:p>
          <a:p>
            <a:r>
              <a:rPr lang="zh-CN" altLang="en-US"/>
              <a:t>条件</a:t>
            </a:r>
            <a:r>
              <a:rPr lang="en-US" altLang="zh-CN"/>
              <a:t>2a</a:t>
            </a:r>
            <a:r>
              <a:rPr lang="zh-CN" altLang="en-US"/>
              <a:t>：和参考帧相比，当前帧跟踪到的点数目是否小于一个阈值比例。小于的话，这时候当前帧，跟踪内点数少，跟踪丢失点较多，该插入关键帧了，否则容易跟丢</a:t>
            </a:r>
          </a:p>
          <a:p>
            <a:r>
              <a:rPr lang="zh-CN" altLang="en-US"/>
              <a:t>条件</a:t>
            </a:r>
            <a:r>
              <a:rPr lang="en-US" altLang="zh-CN"/>
              <a:t>2b</a:t>
            </a:r>
            <a:r>
              <a:rPr lang="zh-CN" altLang="en-US"/>
              <a:t>：成功跟踪到的匹配点数目大于</a:t>
            </a:r>
            <a:r>
              <a:rPr lang="en-US" altLang="zh-CN"/>
              <a:t>15</a:t>
            </a:r>
            <a:r>
              <a:rPr lang="zh-CN" altLang="en-US"/>
              <a:t>。匹配点数必须超过设定的最小阈值，点数越大，关键帧跟踪的质量越高</a:t>
            </a:r>
          </a:p>
          <a:p>
            <a:endParaRPr lang="en-US" altLang="zh-CN"/>
          </a:p>
          <a:p>
            <a:r>
              <a:rPr lang="zh-CN" altLang="en-US"/>
              <a:t>条件</a:t>
            </a:r>
            <a:r>
              <a:rPr lang="en-US" altLang="zh-CN"/>
              <a:t>2a</a:t>
            </a:r>
            <a:r>
              <a:rPr lang="zh-CN" altLang="en-US"/>
              <a:t>和</a:t>
            </a:r>
            <a:r>
              <a:rPr lang="en-US" altLang="zh-CN"/>
              <a:t>2b</a:t>
            </a:r>
            <a:r>
              <a:rPr lang="zh-CN" altLang="en-US"/>
              <a:t>满足之后，就可以插入关键帧到集合中了</a:t>
            </a:r>
          </a:p>
          <a:p>
            <a:endParaRPr lang="zh-CN" altLang="en-US"/>
          </a:p>
          <a:p>
            <a:r>
              <a:rPr lang="zh-CN" altLang="en-US"/>
              <a:t>在跟踪线程中，创建关键帧的约束条件比较宽松，但在后续的局部建图线程中会严格筛选，剔除冗余的关键帧。这样做的目的是，在大旋转、快速运动、纹理不足等恶劣情况下提高跟踪的鲁棒性，从而大大降低跟丢的概率。</a:t>
            </a:r>
            <a:endParaRPr lang="zh-CN" altLang="en-US" dirty="0"/>
          </a:p>
        </p:txBody>
      </p:sp>
      <p:sp>
        <p:nvSpPr>
          <p:cNvPr id="4" name="灯片编号占位符 3">
            <a:extLst>
              <a:ext uri="{FF2B5EF4-FFF2-40B4-BE49-F238E27FC236}">
                <a16:creationId xmlns:a16="http://schemas.microsoft.com/office/drawing/2014/main" id="{DADCD33A-1984-1E01-A7FE-9DB30437E2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00119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7883E-D850-1C8F-E640-FDB99DF307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78DFA0-2512-8B81-2DD3-7E812CBC1E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3807FBA-4E5E-5A39-1E64-3E7C1BB668BC}"/>
              </a:ext>
            </a:extLst>
          </p:cNvPr>
          <p:cNvSpPr>
            <a:spLocks noGrp="1"/>
          </p:cNvSpPr>
          <p:nvPr>
            <p:ph type="body" idx="1"/>
          </p:nvPr>
        </p:nvSpPr>
        <p:spPr/>
        <p:txBody>
          <a:bodyPr/>
          <a:lstStyle/>
          <a:p>
            <a:r>
              <a:rPr lang="en-US" altLang="zh-CN"/>
              <a:t>ORBSLAM</a:t>
            </a:r>
            <a:r>
              <a:rPr lang="zh-CN" altLang="en-US"/>
              <a:t>第二大模块是局部建图线程，处理跟踪线程生成的关键帧，进行局部地图优化，获得一个对当前相机附近的环境比较好的稀疏重建结果</a:t>
            </a:r>
          </a:p>
          <a:p>
            <a:endParaRPr lang="zh-CN" altLang="en-US"/>
          </a:p>
          <a:p>
            <a:r>
              <a:rPr lang="zh-CN" altLang="en-US"/>
              <a:t>说一下局部线程和前面局部地图跟踪区别。</a:t>
            </a:r>
            <a:endParaRPr lang="en-US" altLang="zh-CN"/>
          </a:p>
          <a:p>
            <a:endParaRPr lang="en-US" altLang="zh-CN"/>
          </a:p>
          <a:p>
            <a:r>
              <a:rPr lang="zh-CN" altLang="en-US"/>
              <a:t>局部地图跟踪的目的是增加更多的投影匹配约束关系，仅优化当前帧的位姿（当前帧还不一定是关键帧），不优化局部关键帧，也不优化地图点。（目的是让已有的关键帧之间产生更多的联系，产生更多可靠的地图点，优化共视关键帧的位姿及其地图点，使得跟踪更稳定）</a:t>
            </a:r>
            <a:endParaRPr lang="en-US" altLang="zh-CN"/>
          </a:p>
          <a:p>
            <a:endParaRPr lang="en-US" altLang="zh-CN"/>
          </a:p>
          <a:p>
            <a:r>
              <a:rPr lang="zh-CN" altLang="en-US"/>
              <a:t>局部建图线程，用来处理关键帧，优化当前关键帧及其共视关键帧的位姿和地图点。（根据优化结果删除地图中不可靠的地图点、冗余的关键帧）</a:t>
            </a:r>
          </a:p>
          <a:p>
            <a:endParaRPr lang="zh-CN" altLang="en-US"/>
          </a:p>
          <a:p>
            <a:r>
              <a:rPr lang="zh-CN" altLang="en-US"/>
              <a:t>局部建图线程首先处理关键帧</a:t>
            </a:r>
          </a:p>
          <a:p>
            <a:endParaRPr lang="zh-CN" altLang="en-US"/>
          </a:p>
          <a:p>
            <a:r>
              <a:rPr lang="zh-CN" altLang="en-US"/>
              <a:t>从关键帧缓冲队列中取出一帧作为当前关键帧</a:t>
            </a:r>
            <a:endParaRPr lang="en-US" altLang="zh-CN"/>
          </a:p>
          <a:p>
            <a:endParaRPr lang="zh-CN" altLang="en-US"/>
          </a:p>
          <a:p>
            <a:r>
              <a:rPr lang="zh-CN" altLang="en-US"/>
              <a:t>然后判断有没有新增地图点。跟踪过程匹配得到的地图点，已经关联到关键帧（描述子、观测），但是当前帧的局部地图点，没有观测信息，因为在当前关键帧观测范围之外，后面会等待剔除检验</a:t>
            </a:r>
          </a:p>
          <a:p>
            <a:endParaRPr lang="zh-CN" altLang="en-US"/>
          </a:p>
          <a:p>
            <a:r>
              <a:rPr lang="zh-CN" altLang="en-US"/>
              <a:t>关联地图点之后，更新当前关键帧和共视关键帧的连接关系</a:t>
            </a:r>
            <a:endParaRPr lang="en-US" altLang="zh-CN"/>
          </a:p>
          <a:p>
            <a:endParaRPr lang="zh-CN" altLang="en-US"/>
          </a:p>
          <a:p>
            <a:r>
              <a:rPr lang="zh-CN" altLang="en-US"/>
              <a:t>然后插入局部地图中</a:t>
            </a:r>
            <a:endParaRPr lang="en-US" altLang="zh-CN"/>
          </a:p>
          <a:p>
            <a:endParaRPr lang="zh-CN" altLang="en-US"/>
          </a:p>
          <a:p>
            <a:endParaRPr lang="zh-CN" altLang="en-US"/>
          </a:p>
          <a:p>
            <a:r>
              <a:rPr lang="zh-CN" altLang="en-US"/>
              <a:t>下一步对地图点判断是否冗余</a:t>
            </a:r>
          </a:p>
          <a:p>
            <a:endParaRPr lang="zh-CN" altLang="en-US"/>
          </a:p>
          <a:p>
            <a:r>
              <a:rPr lang="zh-CN" altLang="en-US"/>
              <a:t>根据一，查找率。查找率指的是，实际观测到该地图点的关键帧数量与估计可以观测到它的关键帧数量之比。</a:t>
            </a:r>
            <a:endParaRPr lang="en-US" altLang="zh-CN"/>
          </a:p>
          <a:p>
            <a:endParaRPr lang="en-US" altLang="zh-CN"/>
          </a:p>
          <a:p>
            <a:r>
              <a:rPr lang="zh-CN" altLang="en-US"/>
              <a:t>实际的观测数量，可以通过类 </a:t>
            </a:r>
            <a:r>
              <a:rPr lang="en-US" altLang="zh-CN"/>
              <a:t>MapPoint </a:t>
            </a:r>
            <a:r>
              <a:rPr lang="zh-CN" altLang="en-US"/>
              <a:t>中记录的关键帧容器查询得到。估计的观测数量，是要根据相机的位姿计算视角的余弦值来确认的。</a:t>
            </a:r>
          </a:p>
          <a:p>
            <a:endParaRPr lang="zh-CN" altLang="en-US"/>
          </a:p>
          <a:p>
            <a:r>
              <a:rPr lang="zh-CN" altLang="en-US"/>
              <a:t>根据二，就是在创建地图点的时候，要能够持续观测到该点。这样才能说这个地图点是比较可靠的，而且经过连续几帧的观测和修正，它的三角化定位结果也是比较可信的</a:t>
            </a:r>
          </a:p>
          <a:p>
            <a:endParaRPr lang="zh-CN" altLang="en-US"/>
          </a:p>
          <a:p>
            <a:endParaRPr lang="en-US" altLang="zh-CN"/>
          </a:p>
          <a:p>
            <a:r>
              <a:rPr lang="zh-CN" altLang="en-US"/>
              <a:t>剔除冗余地图点之后，可以**生成新的地图点**了</a:t>
            </a:r>
          </a:p>
          <a:p>
            <a:endParaRPr lang="zh-CN" altLang="en-US"/>
          </a:p>
          <a:p>
            <a:r>
              <a:rPr lang="zh-CN" altLang="en-US"/>
              <a:t>局部建图会在当前关键帧的共视关键帧中找到共视程度最高的前</a:t>
            </a:r>
            <a:r>
              <a:rPr lang="en-US" altLang="zh-CN"/>
              <a:t>n</a:t>
            </a:r>
            <a:r>
              <a:rPr lang="zh-CN" altLang="en-US"/>
              <a:t>帧相邻关键帧（在单目相机模式下，</a:t>
            </a:r>
            <a:r>
              <a:rPr lang="en-US" altLang="zh-CN"/>
              <a:t>n = 20</a:t>
            </a:r>
            <a:r>
              <a:rPr lang="zh-CN" altLang="en-US"/>
              <a:t>）。通过词袋对两个关键帧之间未匹配的特征点进行快速匹配，然后三角化生成三维地图点</a:t>
            </a:r>
          </a:p>
          <a:p>
            <a:endParaRPr lang="zh-CN" altLang="en-US"/>
          </a:p>
          <a:p>
            <a:endParaRPr lang="en-US" altLang="zh-CN"/>
          </a:p>
          <a:p>
            <a:r>
              <a:rPr lang="zh-CN" altLang="en-US"/>
              <a:t>最后对所有地图点进行融合，包括正反向融合</a:t>
            </a:r>
          </a:p>
          <a:p>
            <a:endParaRPr lang="zh-CN" altLang="en-US"/>
          </a:p>
          <a:p>
            <a:r>
              <a:rPr lang="zh-CN" altLang="en-US"/>
              <a:t>在当前关键帧一级、二级相邻关键帧，将当前帧的地图点分别投影到一级相邻关键帧和二级相邻关键帧中，寻找匹配点对应的地图点进行融合，称为**正向投影融合**。</a:t>
            </a:r>
          </a:p>
          <a:p>
            <a:endParaRPr lang="zh-CN" altLang="en-US"/>
          </a:p>
          <a:p>
            <a:r>
              <a:rPr lang="zh-CN" altLang="en-US"/>
              <a:t>反向融合会把一级相邻关键帧和二级相邻关键帧的地图点分别投影到当前关键帧中，寻找匹配点对应的地图点进行融合</a:t>
            </a:r>
          </a:p>
          <a:p>
            <a:endParaRPr lang="zh-CN" altLang="en-US"/>
          </a:p>
          <a:p>
            <a:r>
              <a:rPr lang="zh-CN" altLang="en-US"/>
              <a:t>融合之后跟新地图点属性（描述子、观测方向等属性），更新当前帧与其他帧的共视连接关系。</a:t>
            </a:r>
            <a:endParaRPr lang="en-US" altLang="zh-CN"/>
          </a:p>
          <a:p>
            <a:endParaRPr lang="zh-CN" altLang="en-US"/>
          </a:p>
          <a:p>
            <a:r>
              <a:rPr lang="zh-CN" altLang="en-US"/>
              <a:t>局部建图线程比较核心的位姿优化：**</a:t>
            </a:r>
            <a:r>
              <a:rPr lang="en-US" altLang="zh-CN"/>
              <a:t>BA(BundleAdjustment)</a:t>
            </a:r>
            <a:r>
              <a:rPr lang="zh-CN" altLang="en-US"/>
              <a:t>优化**，是一种图优化</a:t>
            </a:r>
          </a:p>
          <a:p>
            <a:endParaRPr lang="zh-CN" altLang="en-US"/>
          </a:p>
          <a:p>
            <a:r>
              <a:rPr lang="zh-CN" altLang="en-US"/>
              <a:t>先找到当前关键帧的一级共视的局部关键帧，局部关键帧的地图点（比如下面红色框和红色圈）</a:t>
            </a:r>
            <a:endParaRPr lang="en-US" altLang="zh-CN"/>
          </a:p>
          <a:p>
            <a:endParaRPr lang="en-US" altLang="zh-CN"/>
          </a:p>
          <a:p>
            <a:r>
              <a:rPr lang="zh-CN" altLang="en-US"/>
              <a:t>然后把可以观察到这些局部地图点但是不是局部关键帧的关键帧作为固定关键帧（图中灰色，固定关键帧不优化位姿）。（这里补充说一下，能够和当前帧观测到一定数目的相同地图点的，就是共视关键帧）</a:t>
            </a:r>
          </a:p>
          <a:p>
            <a:endParaRPr lang="zh-CN" altLang="en-US"/>
          </a:p>
          <a:p>
            <a:r>
              <a:rPr lang="zh-CN" altLang="en-US"/>
              <a:t>参与优化的是下图中红色椭圆圈出的部分，包括位姿和地图点，灰色代表取值保持不变。</a:t>
            </a:r>
            <a:endParaRPr lang="en-US" altLang="zh-CN"/>
          </a:p>
          <a:p>
            <a:endParaRPr lang="en-US" altLang="zh-CN"/>
          </a:p>
          <a:p>
            <a:r>
              <a:rPr lang="zh-CN" altLang="en-US"/>
              <a:t>这里</a:t>
            </a:r>
            <a:r>
              <a:rPr lang="en-US" altLang="zh-CN"/>
              <a:t>(u,v)</a:t>
            </a:r>
            <a:r>
              <a:rPr lang="zh-CN" altLang="en-US"/>
              <a:t>是</a:t>
            </a:r>
            <a:r>
              <a:rPr lang="en-US" altLang="zh-CN"/>
              <a:t>X</a:t>
            </a:r>
            <a:r>
              <a:rPr lang="zh-CN" altLang="en-US"/>
              <a:t>在</a:t>
            </a:r>
            <a:r>
              <a:rPr lang="en-US" altLang="zh-CN"/>
              <a:t>Pos</a:t>
            </a:r>
            <a:r>
              <a:rPr lang="zh-CN" altLang="en-US"/>
              <a:t>下的二维投影点，重投影误差优化用，优化的目标是让投影误差最小</a:t>
            </a:r>
            <a:endParaRPr lang="en-US" altLang="zh-CN"/>
          </a:p>
          <a:p>
            <a:endParaRPr lang="en-US" altLang="zh-CN"/>
          </a:p>
          <a:p>
            <a:endParaRPr lang="zh-CN" altLang="en-US"/>
          </a:p>
          <a:p>
            <a:endParaRPr lang="zh-CN" altLang="en-US"/>
          </a:p>
        </p:txBody>
      </p:sp>
      <p:sp>
        <p:nvSpPr>
          <p:cNvPr id="4" name="灯片编号占位符 3">
            <a:extLst>
              <a:ext uri="{FF2B5EF4-FFF2-40B4-BE49-F238E27FC236}">
                <a16:creationId xmlns:a16="http://schemas.microsoft.com/office/drawing/2014/main" id="{88CEECD1-A771-6FBF-FA96-8A099856BE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51363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32475-04DF-CE86-BED5-9578CD30B9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3594E7-5B72-C1DA-B237-625D5B73B4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349B12-8A61-2759-FC86-D2D4E7866521}"/>
              </a:ext>
            </a:extLst>
          </p:cNvPr>
          <p:cNvSpPr>
            <a:spLocks noGrp="1"/>
          </p:cNvSpPr>
          <p:nvPr>
            <p:ph type="body" idx="1"/>
          </p:nvPr>
        </p:nvSpPr>
        <p:spPr/>
        <p:txBody>
          <a:bodyPr/>
          <a:lstStyle/>
          <a:p>
            <a:r>
              <a:rPr lang="zh-CN" altLang="en-US"/>
              <a:t>最后一个闭环检测线程。</a:t>
            </a:r>
            <a:endParaRPr lang="en-US" altLang="zh-CN"/>
          </a:p>
          <a:p>
            <a:endParaRPr lang="en-US" altLang="zh-CN"/>
          </a:p>
          <a:p>
            <a:r>
              <a:rPr lang="zh-CN" altLang="en-US"/>
              <a:t>闭环（</a:t>
            </a:r>
            <a:r>
              <a:rPr lang="en-US" altLang="zh-CN"/>
              <a:t>Loop Closure</a:t>
            </a:r>
            <a:r>
              <a:rPr lang="zh-CN" altLang="en-US"/>
              <a:t>）也称回环，主要用来判断机器人是否经过同一地点，因为只依靠前端根据传感器的采集数据进行轨迹推演，即使加上后端的各种优化策略，累积误差也是不可避免的。</a:t>
            </a:r>
          </a:p>
          <a:p>
            <a:endParaRPr lang="zh-CN" altLang="en-US"/>
          </a:p>
          <a:p>
            <a:r>
              <a:rPr lang="zh-CN" altLang="en-US"/>
              <a:t>以下图例，机器人从原点出发，沿着箭头逆时针绕一圈，当回到原点时，由于跟踪误差不断累积，计算的机器人位姿所在位置（图中红点）发生了漂移，并没有和原点重合。</a:t>
            </a:r>
            <a:endParaRPr lang="en-US" altLang="zh-CN"/>
          </a:p>
          <a:p>
            <a:endParaRPr lang="en-US" altLang="zh-CN"/>
          </a:p>
          <a:p>
            <a:r>
              <a:rPr lang="zh-CN" altLang="en-US"/>
              <a:t>但是，机器人本身并不知道已经漂移了，需要让机器人知道当前红色的点其实就是出发时的原点，进而调整之前的位姿和地图点</a:t>
            </a:r>
          </a:p>
          <a:p>
            <a:endParaRPr lang="zh-CN" altLang="en-US"/>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图中蓝色的实线表示共视并且相连接，红色虚线表示不相连接但可能共视（连接的意思是：共视程度大于某个阈值（比如至少共同观测到</a:t>
            </a:r>
            <a:r>
              <a:rPr lang="en-US" altLang="zh-CN"/>
              <a:t>15</a:t>
            </a:r>
            <a:r>
              <a:rPr lang="zh-CN" altLang="en-US"/>
              <a:t>个地图点），</a:t>
            </a:r>
          </a:p>
          <a:p>
            <a:r>
              <a:rPr lang="zh-CN" altLang="en-US"/>
              <a:t>）</a:t>
            </a:r>
            <a:endParaRPr lang="en-US" altLang="zh-CN"/>
          </a:p>
          <a:p>
            <a:endParaRPr lang="zh-CN" altLang="en-US"/>
          </a:p>
          <a:p>
            <a:endParaRPr lang="zh-CN" altLang="en-US"/>
          </a:p>
          <a:p>
            <a:r>
              <a:rPr lang="zh-CN" altLang="en-US"/>
              <a:t>闭环检测是用闭环候选关键帧来消除累计误差，所以要先找到闭环检测关键帧</a:t>
            </a:r>
          </a:p>
          <a:p>
            <a:endParaRPr lang="zh-CN" altLang="en-US"/>
          </a:p>
          <a:p>
            <a:r>
              <a:rPr lang="zh-CN" altLang="en-US"/>
              <a:t>寻找的</a:t>
            </a:r>
            <a:endParaRPr lang="en-US" altLang="zh-CN"/>
          </a:p>
          <a:p>
            <a:endParaRPr lang="zh-CN" altLang="en-US"/>
          </a:p>
          <a:p>
            <a:r>
              <a:rPr lang="zh-CN" altLang="en-US"/>
              <a:t>**第一阶段**：找出和当前帧具有公共单词的所有关键帧放到候选关键帧集合中，不包括与当前帧连接的关键帧（具有公共单词，不一定共视）</a:t>
            </a:r>
          </a:p>
          <a:p>
            <a:endParaRPr lang="zh-CN" altLang="en-US"/>
          </a:p>
          <a:p>
            <a:r>
              <a:rPr lang="zh-CN" altLang="en-US"/>
              <a:t>相连就代表是目前跟踪的局部连接位姿，而闭环找的是与当前的局部相似的很早以前的位姿</a:t>
            </a:r>
          </a:p>
          <a:p>
            <a:endParaRPr lang="zh-CN" altLang="en-US"/>
          </a:p>
          <a:p>
            <a:r>
              <a:rPr lang="zh-CN" altLang="en-US"/>
              <a:t>第二阶段，对这些候选关键帧进行**分组**，每个候选关键帧还有它相连的关键帧构成一个**子候选组**，来验证连续关系</a:t>
            </a:r>
          </a:p>
          <a:p>
            <a:endParaRPr lang="zh-CN" altLang="en-US"/>
          </a:p>
          <a:p>
            <a:r>
              <a:rPr lang="zh-CN" altLang="en-US"/>
              <a:t>连续关系是指两个关键帧组间是否有关键帧同时存在于两关键帧组中</a:t>
            </a:r>
          </a:p>
          <a:p>
            <a:endParaRPr lang="zh-CN" altLang="en-US"/>
          </a:p>
          <a:p>
            <a:r>
              <a:rPr lang="zh-CN" altLang="en-US"/>
              <a:t>举个例子判断连续长度</a:t>
            </a:r>
          </a:p>
          <a:p>
            <a:endParaRPr lang="zh-CN" altLang="en-US"/>
          </a:p>
          <a:p>
            <a:r>
              <a:rPr lang="zh-CN" altLang="en-US"/>
              <a:t>假设第一次进入闭环检测，当前关键帧为</a:t>
            </a:r>
            <a:r>
              <a:rPr lang="en-US" altLang="zh-CN"/>
              <a:t>A</a:t>
            </a:r>
            <a:r>
              <a:rPr lang="zh-CN" altLang="en-US"/>
              <a:t>，</a:t>
            </a:r>
            <a:r>
              <a:rPr lang="en-US" altLang="zh-CN"/>
              <a:t>A</a:t>
            </a:r>
            <a:r>
              <a:rPr lang="zh-CN" altLang="en-US"/>
              <a:t>的闭环候选关键帧有**</a:t>
            </a:r>
            <a:r>
              <a:rPr lang="en-US" altLang="zh-CN"/>
              <a:t>(1,2)**</a:t>
            </a:r>
            <a:r>
              <a:rPr lang="zh-CN" altLang="en-US"/>
              <a:t>，**</a:t>
            </a:r>
            <a:r>
              <a:rPr lang="en-US" altLang="zh-CN"/>
              <a:t>(1,2)**</a:t>
            </a:r>
            <a:r>
              <a:rPr lang="zh-CN" altLang="en-US"/>
              <a:t>为一个子候选组。下一次进入闭环检测的时候，当前关键帧是</a:t>
            </a:r>
            <a:r>
              <a:rPr lang="en-US" altLang="zh-CN"/>
              <a:t>B</a:t>
            </a:r>
            <a:r>
              <a:rPr lang="zh-CN" altLang="en-US"/>
              <a:t>，</a:t>
            </a:r>
            <a:r>
              <a:rPr lang="en-US" altLang="zh-CN"/>
              <a:t>B</a:t>
            </a:r>
            <a:r>
              <a:rPr lang="zh-CN" altLang="en-US"/>
              <a:t>的闭环候选关键帧是**</a:t>
            </a:r>
            <a:r>
              <a:rPr lang="en-US" altLang="zh-CN"/>
              <a:t>(1,2,3)**</a:t>
            </a:r>
            <a:r>
              <a:rPr lang="zh-CN" altLang="en-US"/>
              <a:t>，**</a:t>
            </a:r>
            <a:r>
              <a:rPr lang="en-US" altLang="zh-CN"/>
              <a:t>(1,2,3)**</a:t>
            </a:r>
            <a:r>
              <a:rPr lang="zh-CN" altLang="en-US"/>
              <a:t>为一个子候选组，在再下一次进入闭环检测的时候，</a:t>
            </a:r>
            <a:r>
              <a:rPr lang="en-US" altLang="zh-CN"/>
              <a:t>C</a:t>
            </a:r>
            <a:r>
              <a:rPr lang="zh-CN" altLang="en-US"/>
              <a:t>关键帧的闭环候选关键帧是**</a:t>
            </a:r>
            <a:r>
              <a:rPr lang="en-US" altLang="zh-CN"/>
              <a:t>(2,3)**</a:t>
            </a:r>
            <a:r>
              <a:rPr lang="zh-CN" altLang="en-US"/>
              <a:t>，**</a:t>
            </a:r>
            <a:r>
              <a:rPr lang="en-US" altLang="zh-CN"/>
              <a:t>(2,3)**</a:t>
            </a:r>
            <a:r>
              <a:rPr lang="zh-CN" altLang="en-US"/>
              <a:t>为一个子候选组。</a:t>
            </a:r>
          </a:p>
          <a:p>
            <a:endParaRPr lang="zh-CN" altLang="en-US"/>
          </a:p>
          <a:p>
            <a:r>
              <a:rPr lang="zh-CN" altLang="en-US"/>
              <a:t>判断三个候选组的共同关键帧，发现</a:t>
            </a:r>
            <a:r>
              <a:rPr lang="en-US" altLang="zh-CN"/>
              <a:t>2</a:t>
            </a:r>
            <a:r>
              <a:rPr lang="zh-CN" altLang="en-US"/>
              <a:t>这个闭环候选关键帧被检测到了三次，我们认为检测到闭环。</a:t>
            </a:r>
            <a:endParaRPr lang="en-US" altLang="zh-CN"/>
          </a:p>
          <a:p>
            <a:endParaRPr lang="en-US" altLang="zh-CN"/>
          </a:p>
          <a:p>
            <a:endParaRPr lang="en-US" altLang="zh-CN"/>
          </a:p>
          <a:p>
            <a:endParaRPr lang="zh-CN" altLang="en-US" dirty="0"/>
          </a:p>
        </p:txBody>
      </p:sp>
      <p:sp>
        <p:nvSpPr>
          <p:cNvPr id="4" name="灯片编号占位符 3">
            <a:extLst>
              <a:ext uri="{FF2B5EF4-FFF2-40B4-BE49-F238E27FC236}">
                <a16:creationId xmlns:a16="http://schemas.microsoft.com/office/drawing/2014/main" id="{7D964089-EB75-D744-D4C3-A1495FBE52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03707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80D53-37C2-20A4-91F1-9A72B57B41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843A30-81FF-6DBC-6A82-1C3033491AF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A4C5C14-B32B-6372-BB7B-A6AC9B08FC8A}"/>
              </a:ext>
            </a:extLst>
          </p:cNvPr>
          <p:cNvSpPr>
            <a:spLocks noGrp="1"/>
          </p:cNvSpPr>
          <p:nvPr>
            <p:ph type="body" idx="1"/>
          </p:nvPr>
        </p:nvSpPr>
        <p:spPr/>
        <p:txBody>
          <a:bodyPr/>
          <a:lstStyle/>
          <a:p>
            <a:r>
              <a:rPr lang="zh-CN" altLang="en-US"/>
              <a:t>前面是检测闭环，接着要用检测到的闭环关键帧对之前所有关键帧的位姿和地图点进行矫正</a:t>
            </a:r>
          </a:p>
          <a:p>
            <a:endParaRPr lang="zh-CN" altLang="en-US"/>
          </a:p>
          <a:p>
            <a:r>
              <a:rPr lang="zh-CN" altLang="en-US"/>
              <a:t>首先遍历闭环候选关键帧组，例如前面得到的（</a:t>
            </a:r>
            <a:r>
              <a:rPr lang="en-US" altLang="zh-CN"/>
              <a:t>2,3</a:t>
            </a:r>
            <a:r>
              <a:rPr lang="zh-CN" altLang="en-US"/>
              <a:t>）这个候选组，</a:t>
            </a:r>
            <a:endParaRPr lang="en-US" altLang="zh-CN"/>
          </a:p>
          <a:p>
            <a:endParaRPr lang="en-US" altLang="zh-CN"/>
          </a:p>
          <a:p>
            <a:r>
              <a:rPr lang="zh-CN" altLang="en-US"/>
              <a:t>选出与当前关键帧的匹配特征点数大于一定阈值（代码中为</a:t>
            </a:r>
            <a:r>
              <a:rPr lang="en-US" altLang="zh-CN"/>
              <a:t>20</a:t>
            </a:r>
            <a:r>
              <a:rPr lang="zh-CN" altLang="en-US"/>
              <a:t>）的候选关键帧，将他们的地图点投影到当前帧投影匹配，大于一定阈值（</a:t>
            </a:r>
            <a:r>
              <a:rPr lang="en-US" altLang="zh-CN"/>
              <a:t>40</a:t>
            </a:r>
            <a:r>
              <a:rPr lang="zh-CN" altLang="en-US"/>
              <a:t>）。这一步同时可以实现对当前帧的位姿矫正（</a:t>
            </a:r>
            <a:r>
              <a:rPr lang="en-US" altLang="zh-CN"/>
              <a:t>Sim3</a:t>
            </a:r>
            <a:r>
              <a:rPr lang="zh-CN" altLang="en-US"/>
              <a:t>相似变换）</a:t>
            </a:r>
          </a:p>
          <a:p>
            <a:endParaRPr lang="zh-CN" altLang="en-US"/>
          </a:p>
          <a:p>
            <a:r>
              <a:rPr lang="zh-CN" altLang="en-US"/>
              <a:t>然后把闭环帧和闭环帧的共视帧上的地图点投影到当前帧上来。进行地图点融合，匹配，更新共视帧</a:t>
            </a:r>
          </a:p>
          <a:p>
            <a:endParaRPr lang="zh-CN" altLang="en-US"/>
          </a:p>
          <a:p>
            <a:endParaRPr lang="zh-CN" altLang="en-US"/>
          </a:p>
          <a:p>
            <a:endParaRPr lang="zh-CN" altLang="en-US"/>
          </a:p>
          <a:p>
            <a:r>
              <a:rPr lang="zh-CN" altLang="en-US"/>
              <a:t>最后对地图中所有的关键帧位姿和地图点位置进行更新</a:t>
            </a:r>
            <a:r>
              <a:rPr lang="en-US" altLang="zh-CN"/>
              <a:t>()</a:t>
            </a:r>
            <a:r>
              <a:rPr lang="zh-CN" altLang="en-US"/>
              <a:t>，同前面的局部</a:t>
            </a:r>
            <a:r>
              <a:rPr lang="en-US" altLang="zh-CN"/>
              <a:t>BA</a:t>
            </a:r>
          </a:p>
          <a:p>
            <a:endParaRPr lang="en-US" altLang="zh-CN"/>
          </a:p>
          <a:p>
            <a:r>
              <a:rPr lang="zh-CN" altLang="en-US"/>
              <a:t>（将第一个关键帧作为**固定基准**，其他关键帧的位姿都相对于它进行优化，既保证了前后帧之间的误差分摊，也保证了整体地图不会“飘移，将第一个关键帧作为“锚点”，后续所有优化都以它为参考基准，从而保证地图和轨迹的全局一致性）</a:t>
            </a:r>
            <a:endParaRPr lang="zh-CN" altLang="en-US" dirty="0"/>
          </a:p>
        </p:txBody>
      </p:sp>
      <p:sp>
        <p:nvSpPr>
          <p:cNvPr id="4" name="灯片编号占位符 3">
            <a:extLst>
              <a:ext uri="{FF2B5EF4-FFF2-40B4-BE49-F238E27FC236}">
                <a16:creationId xmlns:a16="http://schemas.microsoft.com/office/drawing/2014/main" id="{C91D3D17-CAC4-E484-A276-ECB77B061B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93945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C2CFD-F30E-6342-BEB9-86B7B0958E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F8B3B3-A195-9DAF-75D8-D3E114CE7D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B3A239-E8F7-46BA-E7AA-6780FAF7322F}"/>
              </a:ext>
            </a:extLst>
          </p:cNvPr>
          <p:cNvSpPr>
            <a:spLocks noGrp="1"/>
          </p:cNvSpPr>
          <p:nvPr>
            <p:ph type="body" idx="1"/>
          </p:nvPr>
        </p:nvSpPr>
        <p:spPr/>
        <p:txBody>
          <a:bodyPr/>
          <a:lstStyle/>
          <a:p>
            <a:r>
              <a:rPr lang="zh-CN" altLang="en-US"/>
              <a:t>然后是我在跑实验的内容</a:t>
            </a:r>
            <a:endParaRPr lang="zh-CN" altLang="en-US" dirty="0"/>
          </a:p>
        </p:txBody>
      </p:sp>
      <p:sp>
        <p:nvSpPr>
          <p:cNvPr id="4" name="灯片编号占位符 3">
            <a:extLst>
              <a:ext uri="{FF2B5EF4-FFF2-40B4-BE49-F238E27FC236}">
                <a16:creationId xmlns:a16="http://schemas.microsoft.com/office/drawing/2014/main" id="{E53E62A1-0F63-268D-6047-A2F37EDDD258}"/>
              </a:ext>
            </a:extLst>
          </p:cNvPr>
          <p:cNvSpPr>
            <a:spLocks noGrp="1"/>
          </p:cNvSpPr>
          <p:nvPr>
            <p:ph type="sldNum" sz="quarter" idx="5"/>
          </p:nvPr>
        </p:nvSpPr>
        <p:spPr/>
        <p:txBody>
          <a:bodyPr/>
          <a:lstStyle/>
          <a:p>
            <a:fld id="{732CD936-F134-4DC6-9406-18F65D7C4A01}" type="slidenum">
              <a:rPr lang="zh-CN" altLang="en-US" smtClean="0"/>
              <a:t>16</a:t>
            </a:fld>
            <a:endParaRPr lang="zh-CN" altLang="en-US"/>
          </a:p>
        </p:txBody>
      </p:sp>
    </p:spTree>
    <p:extLst>
      <p:ext uri="{BB962C8B-B14F-4D97-AF65-F5344CB8AC3E}">
        <p14:creationId xmlns:p14="http://schemas.microsoft.com/office/powerpoint/2010/main" val="3798101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3FE8D-1310-4313-AC3B-26D355D2C5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D165A0-01B1-2C0F-5906-4EB2327367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859ED0-A9CD-9E6F-B080-A4B7530C3CA8}"/>
              </a:ext>
            </a:extLst>
          </p:cNvPr>
          <p:cNvSpPr>
            <a:spLocks noGrp="1"/>
          </p:cNvSpPr>
          <p:nvPr>
            <p:ph type="body" idx="1"/>
          </p:nvPr>
        </p:nvSpPr>
        <p:spPr/>
        <p:txBody>
          <a:bodyPr/>
          <a:lstStyle/>
          <a:p>
            <a:r>
              <a:rPr lang="zh-CN" altLang="en-US"/>
              <a:t>先介绍一下边缘</a:t>
            </a:r>
            <a:r>
              <a:rPr lang="en-US" altLang="zh-CN"/>
              <a:t>slam</a:t>
            </a:r>
            <a:r>
              <a:rPr lang="zh-CN" altLang="en-US"/>
              <a:t>，边缘</a:t>
            </a:r>
            <a:r>
              <a:rPr lang="en-US" altLang="zh-CN"/>
              <a:t>slam</a:t>
            </a:r>
            <a:r>
              <a:rPr lang="zh-CN" altLang="en-US"/>
              <a:t>就是通过将计算密集型模块（如局部建图、闭环检测等）卸载到边缘服务器，</a:t>
            </a:r>
            <a:endParaRPr lang="en-US" altLang="zh-CN"/>
          </a:p>
          <a:p>
            <a:endParaRPr lang="en-US" altLang="zh-CN"/>
          </a:p>
          <a:p>
            <a:r>
              <a:rPr lang="zh-CN" altLang="en-US"/>
              <a:t>而移动端仅保留轻量化的跟踪模块（如特征提取、位姿估计），实现资源优化分配，降低移动设备的计算负载，</a:t>
            </a:r>
            <a:endParaRPr lang="en-US" altLang="zh-CN"/>
          </a:p>
          <a:p>
            <a:endParaRPr lang="en-US" altLang="zh-CN"/>
          </a:p>
          <a:p>
            <a:r>
              <a:rPr lang="zh-CN" altLang="en-US"/>
              <a:t>同时通过边缘服务器的并行计算能力提升整体系统的实时性</a:t>
            </a:r>
          </a:p>
          <a:p>
            <a:endParaRPr lang="zh-CN" altLang="en-US"/>
          </a:p>
          <a:p>
            <a:endParaRPr lang="zh-CN" altLang="en-US"/>
          </a:p>
          <a:p>
            <a:r>
              <a:rPr lang="zh-CN" altLang="en-US"/>
              <a:t>拿下面这种边缘</a:t>
            </a:r>
            <a:r>
              <a:rPr lang="en-US" altLang="zh-CN"/>
              <a:t>slam</a:t>
            </a:r>
            <a:r>
              <a:rPr lang="zh-CN" altLang="en-US"/>
              <a:t>架构举例。</a:t>
            </a:r>
            <a:endParaRPr lang="en-US" altLang="zh-CN"/>
          </a:p>
          <a:p>
            <a:endParaRPr lang="en-US" altLang="zh-CN"/>
          </a:p>
          <a:p>
            <a:r>
              <a:rPr lang="zh-CN" altLang="en-US"/>
              <a:t>它在移动设备上运行 </a:t>
            </a:r>
            <a:r>
              <a:rPr lang="en-US" altLang="zh-CN"/>
              <a:t>Tracking </a:t>
            </a:r>
            <a:r>
              <a:rPr lang="zh-CN" altLang="en-US"/>
              <a:t>模块，同时将 </a:t>
            </a:r>
            <a:r>
              <a:rPr lang="en-US" altLang="zh-CN"/>
              <a:t>Local-Mapping </a:t>
            </a:r>
            <a:r>
              <a:rPr lang="zh-CN" altLang="en-US"/>
              <a:t>和 </a:t>
            </a:r>
            <a:r>
              <a:rPr lang="en-US" altLang="zh-CN"/>
              <a:t>Loop-Closing </a:t>
            </a:r>
            <a:r>
              <a:rPr lang="zh-CN" altLang="en-US"/>
              <a:t>模块连同 全局地图</a:t>
            </a:r>
            <a:r>
              <a:rPr lang="en-US" altLang="zh-CN"/>
              <a:t>Global-Map </a:t>
            </a:r>
            <a:r>
              <a:rPr lang="zh-CN" altLang="en-US"/>
              <a:t>迁移至边缘设备。</a:t>
            </a:r>
            <a:endParaRPr lang="en-US" altLang="zh-CN"/>
          </a:p>
          <a:p>
            <a:endParaRPr lang="en-US" altLang="zh-CN"/>
          </a:p>
          <a:p>
            <a:r>
              <a:rPr lang="zh-CN" altLang="en-US"/>
              <a:t>局部地图</a:t>
            </a:r>
            <a:r>
              <a:rPr lang="en-US" altLang="zh-CN"/>
              <a:t>Local-Map</a:t>
            </a:r>
            <a:r>
              <a:rPr lang="zh-CN" altLang="en-US"/>
              <a:t>是为了支持</a:t>
            </a:r>
            <a:r>
              <a:rPr lang="en-US" altLang="zh-CN"/>
              <a:t>Tracking</a:t>
            </a:r>
            <a:r>
              <a:rPr lang="zh-CN" altLang="en-US"/>
              <a:t>，前面介绍过</a:t>
            </a:r>
            <a:r>
              <a:rPr lang="en-US" altLang="zh-CN"/>
              <a:t>tracking</a:t>
            </a:r>
            <a:r>
              <a:rPr lang="zh-CN" altLang="en-US"/>
              <a:t>需要局部地图跟踪优化当前帧位姿</a:t>
            </a:r>
          </a:p>
          <a:p>
            <a:endParaRPr lang="zh-CN" altLang="en-US"/>
          </a:p>
          <a:p>
            <a:r>
              <a:rPr lang="zh-CN" altLang="en-US"/>
              <a:t>而 </a:t>
            </a:r>
            <a:r>
              <a:rPr lang="en-US" altLang="zh-CN"/>
              <a:t>Local-Mapping </a:t>
            </a:r>
            <a:r>
              <a:rPr lang="zh-CN" altLang="en-US"/>
              <a:t>和 </a:t>
            </a:r>
            <a:r>
              <a:rPr lang="en-US" altLang="zh-CN"/>
              <a:t>Loop-Closing </a:t>
            </a:r>
            <a:r>
              <a:rPr lang="zh-CN" altLang="en-US"/>
              <a:t>模块的部分计算需要 </a:t>
            </a:r>
            <a:r>
              <a:rPr lang="en-US" altLang="zh-CN"/>
              <a:t>Global-Map </a:t>
            </a:r>
            <a:r>
              <a:rPr lang="zh-CN" altLang="en-US"/>
              <a:t>支持，放到边缘设备</a:t>
            </a:r>
          </a:p>
          <a:p>
            <a:endParaRPr lang="zh-CN" altLang="en-US"/>
          </a:p>
          <a:p>
            <a:r>
              <a:rPr lang="zh-CN" altLang="en-US"/>
              <a:t>然后在 </a:t>
            </a:r>
            <a:r>
              <a:rPr lang="en-US" altLang="zh-CN"/>
              <a:t>Tracking </a:t>
            </a:r>
            <a:r>
              <a:rPr lang="zh-CN" altLang="en-US"/>
              <a:t>模块与 </a:t>
            </a:r>
            <a:r>
              <a:rPr lang="en-US" altLang="zh-CN"/>
              <a:t>LocalMapping </a:t>
            </a:r>
            <a:r>
              <a:rPr lang="zh-CN" altLang="en-US"/>
              <a:t>模块之间建立通信机制。</a:t>
            </a:r>
          </a:p>
          <a:p>
            <a:endParaRPr lang="zh-CN" altLang="en-US"/>
          </a:p>
          <a:p>
            <a:r>
              <a:rPr lang="zh-CN" altLang="en-US"/>
              <a:t>在通信传输中，本地向边缘设备传输帧和关键帧（帧和关键帧会携带特征点等信息），当全局地图发生变化时，边缘端计算地图更新并发送至移动设备进行同步</a:t>
            </a:r>
            <a:endParaRPr lang="en-US" altLang="zh-CN"/>
          </a:p>
          <a:p>
            <a:endParaRPr lang="en-US" altLang="zh-CN"/>
          </a:p>
          <a:p>
            <a:endParaRPr lang="en-US" altLang="zh-CN"/>
          </a:p>
          <a:p>
            <a:r>
              <a:rPr lang="zh-CN" altLang="en-US"/>
              <a:t>在边缘 </a:t>
            </a:r>
            <a:r>
              <a:rPr lang="en-US" altLang="zh-CN"/>
              <a:t>SLAM</a:t>
            </a:r>
            <a:r>
              <a:rPr lang="zh-CN" altLang="en-US"/>
              <a:t>场景中，用户体验（比如**实时性**（延迟、帧率），**交互流畅度**（卡顿、是否连续视图等）高度依赖于网络资源的管理策略</a:t>
            </a:r>
            <a:endParaRPr lang="en-US" altLang="zh-CN"/>
          </a:p>
          <a:p>
            <a:endParaRPr lang="en-US" altLang="zh-CN"/>
          </a:p>
          <a:p>
            <a:r>
              <a:rPr lang="en-US" altLang="zh-CN"/>
              <a:t>——</a:t>
            </a:r>
            <a:r>
              <a:rPr lang="zh-CN" altLang="en-US"/>
              <a:t>包括带宽分配、延迟控制等。</a:t>
            </a:r>
            <a:endParaRPr lang="en-US" altLang="zh-CN"/>
          </a:p>
          <a:p>
            <a:endParaRPr lang="en-US" altLang="zh-CN"/>
          </a:p>
          <a:p>
            <a:r>
              <a:rPr lang="zh-CN" altLang="en-US"/>
              <a:t>网络资源管理要能保障 </a:t>
            </a:r>
            <a:r>
              <a:rPr lang="en-US" altLang="zh-CN"/>
              <a:t>SLAM </a:t>
            </a:r>
            <a:r>
              <a:rPr lang="zh-CN" altLang="en-US"/>
              <a:t>算法及时、高效地在边缘服务器与终端设备间协同运行，从而降低跟踪误差、提升地图构建精度，从而改善用户的交互感知体验</a:t>
            </a:r>
          </a:p>
          <a:p>
            <a:endParaRPr lang="zh-CN" altLang="en-US"/>
          </a:p>
          <a:p>
            <a:r>
              <a:rPr lang="zh-CN" altLang="en-US"/>
              <a:t>边缘计算环境下</a:t>
            </a:r>
            <a:r>
              <a:rPr lang="en-US" altLang="zh-CN"/>
              <a:t>SLAM</a:t>
            </a:r>
            <a:r>
              <a:rPr lang="zh-CN" altLang="en-US"/>
              <a:t>网络管理包括**延迟控制**、**带宽优化**、**节点协作**和**任务卸载**等，</a:t>
            </a:r>
            <a:endParaRPr lang="en-US" altLang="zh-CN"/>
          </a:p>
          <a:p>
            <a:endParaRPr lang="en-US" altLang="zh-CN"/>
          </a:p>
          <a:p>
            <a:r>
              <a:rPr lang="zh-CN" altLang="en-US"/>
              <a:t>我最近在做的是探究带宽对</a:t>
            </a:r>
            <a:r>
              <a:rPr lang="en-US" altLang="zh-CN"/>
              <a:t>SLAM</a:t>
            </a:r>
            <a:r>
              <a:rPr lang="zh-CN" altLang="en-US"/>
              <a:t>的影响机制</a:t>
            </a:r>
            <a:endParaRPr lang="en-US" altLang="zh-CN"/>
          </a:p>
          <a:p>
            <a:endParaRPr lang="en-US" altLang="zh-CN"/>
          </a:p>
          <a:p>
            <a:endParaRPr lang="en-US" altLang="zh-CN"/>
          </a:p>
          <a:p>
            <a:endParaRPr lang="en-US" altLang="zh-CN"/>
          </a:p>
          <a:p>
            <a:endParaRPr lang="en-US" altLang="zh-CN"/>
          </a:p>
          <a:p>
            <a:endParaRPr lang="zh-CN" altLang="en-US" dirty="0"/>
          </a:p>
        </p:txBody>
      </p:sp>
      <p:sp>
        <p:nvSpPr>
          <p:cNvPr id="4" name="灯片编号占位符 3">
            <a:extLst>
              <a:ext uri="{FF2B5EF4-FFF2-40B4-BE49-F238E27FC236}">
                <a16:creationId xmlns:a16="http://schemas.microsoft.com/office/drawing/2014/main" id="{90E1F387-75A2-BF20-117E-D6B115CA58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4635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544A7-A551-1EE2-442B-CE57E8228D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A3BBC37-0239-DB08-2FA3-D7FA026947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7026CDD-C236-785B-04BB-A9D091AD132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557BDA6-9412-5C79-10C9-0CE373F3E225}"/>
              </a:ext>
            </a:extLst>
          </p:cNvPr>
          <p:cNvSpPr>
            <a:spLocks noGrp="1"/>
          </p:cNvSpPr>
          <p:nvPr>
            <p:ph type="sldNum" sz="quarter" idx="5"/>
          </p:nvPr>
        </p:nvSpPr>
        <p:spPr/>
        <p:txBody>
          <a:bodyPr/>
          <a:lstStyle/>
          <a:p>
            <a:fld id="{732CD936-F134-4DC6-9406-18F65D7C4A01}" type="slidenum">
              <a:rPr lang="zh-CN" altLang="en-US" smtClean="0"/>
              <a:t>18</a:t>
            </a:fld>
            <a:endParaRPr lang="zh-CN" altLang="en-US"/>
          </a:p>
        </p:txBody>
      </p:sp>
    </p:spTree>
    <p:extLst>
      <p:ext uri="{BB962C8B-B14F-4D97-AF65-F5344CB8AC3E}">
        <p14:creationId xmlns:p14="http://schemas.microsoft.com/office/powerpoint/2010/main" val="2244975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DA979-DA55-415F-A454-DA8D9DF3DD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55546F-9871-B7F1-5CCF-7AC8E984F9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3128C5-EB40-F11D-8040-C668CF8E810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8E76EC-8E08-A3BF-4002-8E4BA82ACF2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80398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2CF4D-C95B-68FF-967D-AFDC64E69B1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F5DF5A-746E-B818-8E76-E84C3AA938E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95C942-0459-F43A-EA64-975D96118287}"/>
              </a:ext>
            </a:extLst>
          </p:cNvPr>
          <p:cNvSpPr>
            <a:spLocks noGrp="1"/>
          </p:cNvSpPr>
          <p:nvPr>
            <p:ph type="body" idx="1"/>
          </p:nvPr>
        </p:nvSpPr>
        <p:spPr/>
        <p:txBody>
          <a:bodyPr/>
          <a:lstStyle/>
          <a:p>
            <a:r>
              <a:rPr lang="zh-CN" altLang="en-US"/>
              <a:t>首先介绍一下</a:t>
            </a:r>
            <a:r>
              <a:rPr lang="en-US" altLang="zh-CN"/>
              <a:t>SLAM</a:t>
            </a:r>
            <a:r>
              <a:rPr lang="zh-CN" altLang="en-US"/>
              <a:t>相关的技术背景</a:t>
            </a:r>
            <a:endParaRPr lang="zh-CN" altLang="en-US" dirty="0"/>
          </a:p>
        </p:txBody>
      </p:sp>
      <p:sp>
        <p:nvSpPr>
          <p:cNvPr id="4" name="灯片编号占位符 3">
            <a:extLst>
              <a:ext uri="{FF2B5EF4-FFF2-40B4-BE49-F238E27FC236}">
                <a16:creationId xmlns:a16="http://schemas.microsoft.com/office/drawing/2014/main" id="{8D7D6DCA-88D8-87B7-74F3-F06672D37F27}"/>
              </a:ext>
            </a:extLst>
          </p:cNvPr>
          <p:cNvSpPr>
            <a:spLocks noGrp="1"/>
          </p:cNvSpPr>
          <p:nvPr>
            <p:ph type="sldNum" sz="quarter" idx="5"/>
          </p:nvPr>
        </p:nvSpPr>
        <p:spPr/>
        <p:txBody>
          <a:bodyPr/>
          <a:lstStyle/>
          <a:p>
            <a:fld id="{732CD936-F134-4DC6-9406-18F65D7C4A01}" type="slidenum">
              <a:rPr lang="zh-CN" altLang="en-US" smtClean="0"/>
              <a:t>2</a:t>
            </a:fld>
            <a:endParaRPr lang="zh-CN" altLang="en-US"/>
          </a:p>
        </p:txBody>
      </p:sp>
    </p:spTree>
    <p:extLst>
      <p:ext uri="{BB962C8B-B14F-4D97-AF65-F5344CB8AC3E}">
        <p14:creationId xmlns:p14="http://schemas.microsoft.com/office/powerpoint/2010/main" val="1344892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D435F-8BEE-1A11-CD3A-11C211571A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E0CE36-266F-2813-8156-E58EE7ABC1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3ECA80-5C70-0BAF-80EE-F3160430E7E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1F91F76-7F24-52BB-8000-7D98D7E55C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08039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836EA-9629-0850-F0B8-F25E915658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5BDE1A-8E2B-2952-D104-E3B386759C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2FB7D8-19E7-0F67-47EF-5BF9C5433CE5}"/>
              </a:ext>
            </a:extLst>
          </p:cNvPr>
          <p:cNvSpPr>
            <a:spLocks noGrp="1"/>
          </p:cNvSpPr>
          <p:nvPr>
            <p:ph type="body" idx="1"/>
          </p:nvPr>
        </p:nvSpPr>
        <p:spPr/>
        <p:txBody>
          <a:bodyPr/>
          <a:lstStyle/>
          <a:p>
            <a:r>
              <a:rPr lang="zh-CN" altLang="en-US"/>
              <a:t>不知道大家有没有接触过</a:t>
            </a:r>
            <a:r>
              <a:rPr lang="en-US" altLang="zh-CN"/>
              <a:t>SLAM</a:t>
            </a:r>
            <a:br>
              <a:rPr lang="en-US" altLang="zh-CN"/>
            </a:br>
            <a:endParaRPr lang="en-US" altLang="zh-CN"/>
          </a:p>
          <a:p>
            <a:r>
              <a:rPr lang="en-US" altLang="zh-CN"/>
              <a:t>SLAM</a:t>
            </a:r>
            <a:r>
              <a:rPr lang="zh-CN" altLang="en-US"/>
              <a:t>全称（</a:t>
            </a:r>
            <a:r>
              <a:rPr lang="en-US" altLang="zh-CN"/>
              <a:t>Simultaneous</a:t>
            </a:r>
            <a:r>
              <a:rPr lang="zh-CN" altLang="en-US"/>
              <a:t>（</a:t>
            </a:r>
            <a:r>
              <a:rPr lang="en-US" altLang="zh-CN" b="0" i="0">
                <a:solidFill>
                  <a:srgbClr val="1D2A57"/>
                </a:solidFill>
                <a:effectLst/>
                <a:latin typeface="Arial" panose="020B0604020202020204" pitchFamily="34" charset="0"/>
              </a:rPr>
              <a:t>saɪ.məlˈteɪ.ni.əs</a:t>
            </a:r>
            <a:r>
              <a:rPr lang="zh-CN" altLang="en-US" b="0" i="0">
                <a:solidFill>
                  <a:srgbClr val="1D2A57"/>
                </a:solidFill>
                <a:effectLst/>
                <a:latin typeface="Arial" panose="020B0604020202020204" pitchFamily="34" charset="0"/>
              </a:rPr>
              <a:t>）</a:t>
            </a:r>
            <a:r>
              <a:rPr lang="en-US" altLang="zh-CN"/>
              <a:t>Localization</a:t>
            </a:r>
            <a:r>
              <a:rPr lang="zh-CN" altLang="en-US"/>
              <a:t>（</a:t>
            </a:r>
            <a:r>
              <a:rPr lang="en-US" altLang="zh-CN"/>
              <a:t>ləʊkəlaɪˈzeɪʃən</a:t>
            </a:r>
            <a:r>
              <a:rPr lang="zh-CN" altLang="en-US"/>
              <a:t>） </a:t>
            </a:r>
            <a:r>
              <a:rPr lang="en-US" altLang="zh-CN"/>
              <a:t>and Mapping</a:t>
            </a:r>
            <a:r>
              <a:rPr lang="zh-CN" altLang="en-US"/>
              <a:t>（ˈ</a:t>
            </a:r>
            <a:r>
              <a:rPr lang="en-US" altLang="zh-CN"/>
              <a:t>mæp.ɪŋ</a:t>
            </a:r>
            <a:r>
              <a:rPr lang="zh-CN" altLang="en-US"/>
              <a:t>，</a:t>
            </a:r>
            <a:r>
              <a:rPr lang="en-US" altLang="zh-CN"/>
              <a:t>[</a:t>
            </a:r>
            <a:r>
              <a:rPr lang="zh-CN" altLang="en-US"/>
              <a:t>制作地图</a:t>
            </a:r>
            <a:r>
              <a:rPr lang="en-US" altLang="zh-CN"/>
              <a:t>] </a:t>
            </a:r>
            <a:r>
              <a:rPr lang="zh-CN" altLang="en-US"/>
              <a:t>）同步定位与地图构建</a:t>
            </a:r>
            <a:br>
              <a:rPr lang="en-US" altLang="zh-CN"/>
            </a:br>
            <a:endParaRPr lang="en-US" altLang="zh-CN"/>
          </a:p>
          <a:p>
            <a:r>
              <a:rPr lang="zh-CN" altLang="en-US"/>
              <a:t>是指当某种移动设备（比如机器人、无人机）从一个未知环境里的未知地点出发，在运动过程中通过传感器（比如激光雷达、摄像头等）观测定位自身位置、姿态，再根据自身位置进行周围环境地图的构建。</a:t>
            </a:r>
          </a:p>
          <a:p>
            <a:endParaRPr lang="zh-CN" altLang="en-US"/>
          </a:p>
          <a:p>
            <a:r>
              <a:rPr lang="zh-CN" altLang="en-US"/>
              <a:t>怎么理解</a:t>
            </a:r>
            <a:r>
              <a:rPr lang="en-US" altLang="zh-CN"/>
              <a:t>SLAM</a:t>
            </a:r>
            <a:r>
              <a:rPr lang="zh-CN" altLang="en-US"/>
              <a:t>概念呢，拿人在雾天走路来说，雾很大的时候，你站着不动是第</a:t>
            </a:r>
            <a:r>
              <a:rPr lang="en-US" altLang="zh-CN"/>
              <a:t>0</a:t>
            </a:r>
            <a:r>
              <a:rPr lang="zh-CN" altLang="en-US"/>
              <a:t>步，能见度非常低，你看不清周围有什么物体，然后你一小步一小步的向前走</a:t>
            </a:r>
            <a:r>
              <a:rPr lang="en-US" altLang="zh-CN"/>
              <a:t>10</a:t>
            </a:r>
            <a:r>
              <a:rPr lang="zh-CN" altLang="en-US"/>
              <a:t>步，每往前走一步，你就能看清这一步的某个范围内的物体，这个过程就是一个</a:t>
            </a:r>
            <a:r>
              <a:rPr lang="en-US" altLang="zh-CN"/>
              <a:t>slam</a:t>
            </a:r>
            <a:r>
              <a:rPr lang="zh-CN" altLang="en-US"/>
              <a:t>的过程。</a:t>
            </a:r>
          </a:p>
          <a:p>
            <a:endParaRPr lang="zh-CN" altLang="en-US"/>
          </a:p>
          <a:p>
            <a:r>
              <a:rPr lang="zh-CN" altLang="en-US"/>
              <a:t>回到</a:t>
            </a:r>
            <a:r>
              <a:rPr lang="en-US" altLang="zh-CN"/>
              <a:t>slam</a:t>
            </a:r>
            <a:r>
              <a:rPr lang="zh-CN" altLang="en-US"/>
              <a:t>上来，如何让一个机器人一边描绘环境地图，同时一边决定机器人往哪个方向行进。</a:t>
            </a:r>
            <a:endParaRPr lang="en-US" altLang="zh-CN"/>
          </a:p>
          <a:p>
            <a:br>
              <a:rPr lang="en-US" altLang="zh-CN"/>
            </a:br>
            <a:r>
              <a:rPr lang="zh-CN" altLang="en-US"/>
              <a:t>这就涉及到</a:t>
            </a:r>
            <a:r>
              <a:rPr lang="en-US" altLang="zh-CN"/>
              <a:t>slam</a:t>
            </a:r>
            <a:r>
              <a:rPr lang="zh-CN" altLang="en-US"/>
              <a:t>包含的技术模块。</a:t>
            </a:r>
            <a:endParaRPr lang="en-US" altLang="zh-CN"/>
          </a:p>
          <a:p>
            <a:endParaRPr lang="en-US" altLang="zh-CN"/>
          </a:p>
          <a:p>
            <a:r>
              <a:rPr lang="zh-CN" altLang="en-US"/>
              <a:t>由名字可以看出来，首先是：</a:t>
            </a:r>
            <a:r>
              <a:rPr lang="en-US" altLang="zh-CN"/>
              <a:t>Localization</a:t>
            </a:r>
            <a:r>
              <a:rPr lang="zh-CN" altLang="en-US"/>
              <a:t>定位，拿扫地机器人举例，扫地机器人在行进的过程中需要知道自己每个时刻的位姿，包括位置和姿态，位置就是它在这个房间的空间坐标，姿态就是它在这个坐标上朝向哪个方向，这些信息可以通过机器人身上的传感器获取。</a:t>
            </a:r>
            <a:endParaRPr lang="en-US" altLang="zh-CN"/>
          </a:p>
          <a:p>
            <a:endParaRPr lang="en-US" altLang="zh-CN"/>
          </a:p>
          <a:p>
            <a:r>
              <a:rPr lang="zh-CN" altLang="en-US"/>
              <a:t>另外要扫地的话，还需要知道周围有哪些地面结构，需要知道茶几或者墙壁在哪个位置，不去撞到。获取周围环境信息的过程，就是：</a:t>
            </a:r>
            <a:r>
              <a:rPr lang="en-US" altLang="zh-CN"/>
              <a:t>Mapping</a:t>
            </a:r>
            <a:r>
              <a:rPr lang="zh-CN" altLang="en-US"/>
              <a:t>建图。</a:t>
            </a:r>
            <a:endParaRPr lang="en-US" altLang="zh-CN"/>
          </a:p>
          <a:p>
            <a:endParaRPr lang="en-US" altLang="zh-CN"/>
          </a:p>
          <a:p>
            <a:r>
              <a:rPr lang="zh-CN" altLang="en-US"/>
              <a:t>最后一个：</a:t>
            </a:r>
            <a:r>
              <a:rPr lang="en-US" altLang="zh-CN"/>
              <a:t>Simultaneous</a:t>
            </a:r>
            <a:r>
              <a:rPr lang="zh-CN" altLang="en-US"/>
              <a:t>，就是需要同时进行定位和建图。</a:t>
            </a:r>
            <a:endParaRPr lang="en-US" altLang="zh-CN"/>
          </a:p>
          <a:p>
            <a:endParaRPr lang="en-US" altLang="zh-CN"/>
          </a:p>
          <a:p>
            <a:r>
              <a:rPr lang="zh-CN" altLang="en-US"/>
              <a:t>怎么理解同时。扫地机器人在工作时，必须依赖已构建的室内地图（比如沙发、墙壁的位置），才能知道“我现在在客厅，距离沙发</a:t>
            </a:r>
            <a:r>
              <a:rPr lang="en-US" altLang="zh-CN"/>
              <a:t>2</a:t>
            </a:r>
            <a:r>
              <a:rPr lang="zh-CN" altLang="en-US"/>
              <a:t>米‘’。然后它需要一边实时定位，比如知道自己向右移动了一米，一边动态构建新的地图，把遇到的新的障碍物叠加到地图上，修正之前的误差（如“原来这里多了一个垃圾桶”）</a:t>
            </a:r>
            <a:endParaRPr lang="en-US" altLang="zh-CN"/>
          </a:p>
          <a:p>
            <a:endParaRPr lang="en-US" altLang="zh-CN"/>
          </a:p>
          <a:p>
            <a:endParaRPr lang="en-US" altLang="zh-CN"/>
          </a:p>
          <a:p>
            <a:endParaRPr lang="en-US" altLang="zh-CN"/>
          </a:p>
          <a:p>
            <a:endParaRPr lang="en-US" altLang="zh-CN"/>
          </a:p>
          <a:p>
            <a:endParaRPr lang="zh-CN" altLang="en-US" dirty="0"/>
          </a:p>
        </p:txBody>
      </p:sp>
      <p:sp>
        <p:nvSpPr>
          <p:cNvPr id="4" name="灯片编号占位符 3">
            <a:extLst>
              <a:ext uri="{FF2B5EF4-FFF2-40B4-BE49-F238E27FC236}">
                <a16:creationId xmlns:a16="http://schemas.microsoft.com/office/drawing/2014/main" id="{6FCF62FC-5C6E-9A4A-B143-62BB138EED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9540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619ED-8C26-802B-5976-3D792459B2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370FFA-8C89-1ADC-F2FE-BC921D75EC9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756802-D853-E6F5-7B3F-953C0D2CDB43}"/>
              </a:ext>
            </a:extLst>
          </p:cNvPr>
          <p:cNvSpPr>
            <a:spLocks noGrp="1"/>
          </p:cNvSpPr>
          <p:nvPr>
            <p:ph type="body" idx="1"/>
          </p:nvPr>
        </p:nvSpPr>
        <p:spPr/>
        <p:txBody>
          <a:bodyPr/>
          <a:lstStyle/>
          <a:p>
            <a:r>
              <a:rPr lang="zh-CN" altLang="en-US"/>
              <a:t>先介绍一下</a:t>
            </a:r>
            <a:r>
              <a:rPr lang="en-US" altLang="zh-CN"/>
              <a:t>SLAM</a:t>
            </a:r>
            <a:r>
              <a:rPr lang="zh-CN" altLang="en-US"/>
              <a:t>的分类，</a:t>
            </a:r>
            <a:r>
              <a:rPr lang="en-US" altLang="zh-CN"/>
              <a:t>SLAM</a:t>
            </a:r>
            <a:r>
              <a:rPr lang="zh-CN" altLang="en-US"/>
              <a:t>可以根据前端或者后端技术等分类。前端就是系统的一个实时感知层，对传感器数据进行处理（处理成特征点，还是直接使用像素信息计算相机运动），然后提供初步的位姿估计。后端会对前端输出的局部位姿进行全局调整，（优化机器人轨迹和环境地图的全局精度）。目前主流的是根据传感器类型将</a:t>
            </a:r>
            <a:r>
              <a:rPr lang="en-US" altLang="zh-CN"/>
              <a:t>SLAM</a:t>
            </a:r>
            <a:r>
              <a:rPr lang="zh-CN" altLang="en-US"/>
              <a:t>分为不同的大类，属于前端分类</a:t>
            </a:r>
          </a:p>
          <a:p>
            <a:endParaRPr lang="zh-CN" altLang="en-US"/>
          </a:p>
          <a:p>
            <a:r>
              <a:rPr lang="zh-CN" altLang="en-US"/>
              <a:t>下面主要介绍根据传感器的分类。根据获取测量值的传感器技术，可以把</a:t>
            </a:r>
            <a:r>
              <a:rPr lang="en-US" altLang="zh-CN"/>
              <a:t>SLAM</a:t>
            </a:r>
            <a:r>
              <a:rPr lang="zh-CN" altLang="en-US"/>
              <a:t>分为基于视觉的</a:t>
            </a:r>
            <a:r>
              <a:rPr lang="en-US" altLang="zh-CN"/>
              <a:t>VSLAM(Visual SLAM)</a:t>
            </a:r>
            <a:r>
              <a:rPr lang="zh-CN" altLang="en-US"/>
              <a:t>，基于激光雷达的激光</a:t>
            </a:r>
            <a:r>
              <a:rPr lang="en-US" altLang="zh-CN"/>
              <a:t>SLAM(Lidar</a:t>
            </a:r>
            <a:r>
              <a:rPr lang="zh-CN" altLang="en-US"/>
              <a:t>（</a:t>
            </a:r>
            <a:r>
              <a:rPr lang="en-US" altLang="zh-CN"/>
              <a:t>‘laɪdɑː</a:t>
            </a:r>
            <a:r>
              <a:rPr lang="zh-CN" altLang="en-US"/>
              <a:t>）</a:t>
            </a:r>
            <a:r>
              <a:rPr lang="en-US" altLang="zh-CN"/>
              <a:t>)</a:t>
            </a:r>
            <a:r>
              <a:rPr lang="zh-CN" altLang="en-US"/>
              <a:t>，还有基于毫米波雷达的无线电</a:t>
            </a:r>
            <a:r>
              <a:rPr lang="en-US" altLang="zh-CN"/>
              <a:t>slam</a:t>
            </a:r>
          </a:p>
          <a:p>
            <a:endParaRPr lang="en-US" altLang="zh-CN"/>
          </a:p>
          <a:p>
            <a:r>
              <a:rPr lang="zh-CN" altLang="en-US"/>
              <a:t>视觉</a:t>
            </a:r>
            <a:r>
              <a:rPr lang="en-US" altLang="zh-CN"/>
              <a:t>slam</a:t>
            </a:r>
            <a:r>
              <a:rPr lang="zh-CN" altLang="en-US"/>
              <a:t>用摄像头作为主传感器，用拍摄的视频流作为输入来实现同时定位与建图，激光</a:t>
            </a:r>
            <a:r>
              <a:rPr lang="en-US" altLang="zh-CN"/>
              <a:t>SLAM</a:t>
            </a:r>
            <a:r>
              <a:rPr lang="zh-CN" altLang="en-US"/>
              <a:t>以激光雷达为核心传感器，通过发射激光束并测量反射时间生成高精度点云数据，实现定位与建图</a:t>
            </a:r>
          </a:p>
          <a:p>
            <a:endParaRPr lang="zh-CN" altLang="en-US"/>
          </a:p>
          <a:p>
            <a:r>
              <a:rPr lang="zh-CN" altLang="en-US"/>
              <a:t>视觉</a:t>
            </a:r>
            <a:r>
              <a:rPr lang="en-US" altLang="zh-CN"/>
              <a:t>SLAM</a:t>
            </a:r>
            <a:r>
              <a:rPr lang="zh-CN" altLang="en-US"/>
              <a:t>核心优势在于低成本、环境信息丰富性、体积小易部署，用在如增强现实（</a:t>
            </a:r>
            <a:r>
              <a:rPr lang="en-US" altLang="zh-CN"/>
              <a:t>AR</a:t>
            </a:r>
            <a:r>
              <a:rPr lang="zh-CN" altLang="en-US"/>
              <a:t>）、无人机。但是视觉</a:t>
            </a:r>
            <a:r>
              <a:rPr lang="en-US" altLang="zh-CN"/>
              <a:t>SLAM</a:t>
            </a:r>
            <a:r>
              <a:rPr lang="zh-CN" altLang="en-US"/>
              <a:t>对光照条件敏感，比如阳光直射导致曝光过度，或者夜晚光线不足，都会让特征提取失败。</a:t>
            </a:r>
          </a:p>
          <a:p>
            <a:endParaRPr lang="zh-CN" altLang="en-US"/>
          </a:p>
          <a:p>
            <a:r>
              <a:rPr lang="zh-CN" altLang="en-US"/>
              <a:t>激光</a:t>
            </a:r>
            <a:r>
              <a:rPr lang="en-US" altLang="zh-CN"/>
              <a:t>SLAM</a:t>
            </a:r>
            <a:r>
              <a:rPr lang="zh-CN" altLang="en-US"/>
              <a:t>依靠激光雷达获取高精度点云数据，突出优势就是测量精度高和抗光照干扰。用在比如自动驾驶车辆，比如地下隧道与矿井，这些条件大多光照条件极差，视觉 </a:t>
            </a:r>
            <a:r>
              <a:rPr lang="en-US" altLang="zh-CN"/>
              <a:t>SLAM </a:t>
            </a:r>
            <a:r>
              <a:rPr lang="zh-CN" altLang="en-US"/>
              <a:t>特征提取几乎失效。但是激光</a:t>
            </a:r>
            <a:r>
              <a:rPr lang="en-US" altLang="zh-CN"/>
              <a:t>SLAM</a:t>
            </a:r>
            <a:r>
              <a:rPr lang="zh-CN" altLang="en-US"/>
              <a:t>的硬件成本高，激光雷达体积较大，限制了它在小型设备（如无人机、可穿戴设备）中的应用。</a:t>
            </a:r>
            <a:endParaRPr lang="zh-CN" altLang="en-US" dirty="0"/>
          </a:p>
        </p:txBody>
      </p:sp>
      <p:sp>
        <p:nvSpPr>
          <p:cNvPr id="4" name="灯片编号占位符 3">
            <a:extLst>
              <a:ext uri="{FF2B5EF4-FFF2-40B4-BE49-F238E27FC236}">
                <a16:creationId xmlns:a16="http://schemas.microsoft.com/office/drawing/2014/main" id="{E3893E64-0F25-C393-ED44-2935BAAD46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69226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9F6CF-B470-1709-36DD-17991A7B37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A2F49A-E4CA-B5D2-ABA6-52BE908DE9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358DFD-3857-206A-FA68-EC6BC2ACC9AE}"/>
              </a:ext>
            </a:extLst>
          </p:cNvPr>
          <p:cNvSpPr>
            <a:spLocks noGrp="1"/>
          </p:cNvSpPr>
          <p:nvPr>
            <p:ph type="body" idx="1"/>
          </p:nvPr>
        </p:nvSpPr>
        <p:spPr/>
        <p:txBody>
          <a:bodyPr/>
          <a:lstStyle/>
          <a:p>
            <a:r>
              <a:rPr lang="zh-CN" altLang="en-US"/>
              <a:t>前面介绍了视觉</a:t>
            </a:r>
            <a:r>
              <a:rPr lang="en-US" altLang="zh-CN"/>
              <a:t>SLAM</a:t>
            </a:r>
            <a:r>
              <a:rPr lang="zh-CN" altLang="en-US"/>
              <a:t>和激光</a:t>
            </a:r>
            <a:r>
              <a:rPr lang="en-US" altLang="zh-CN"/>
              <a:t>slam</a:t>
            </a:r>
            <a:r>
              <a:rPr lang="zh-CN" altLang="en-US"/>
              <a:t>，是比较成熟的</a:t>
            </a:r>
            <a:r>
              <a:rPr lang="en-US" altLang="zh-CN"/>
              <a:t>SLAM</a:t>
            </a:r>
            <a:r>
              <a:rPr lang="zh-CN" altLang="en-US"/>
              <a:t>技术。无线电</a:t>
            </a:r>
            <a:r>
              <a:rPr lang="en-US" altLang="zh-CN"/>
              <a:t>SLAM(Radio SLAM) </a:t>
            </a:r>
            <a:r>
              <a:rPr lang="zh-CN" altLang="en-US"/>
              <a:t>近几年才受到广泛关注，尤其是在毫米波和 </a:t>
            </a:r>
            <a:r>
              <a:rPr lang="en-US" altLang="zh-CN"/>
              <a:t>6G </a:t>
            </a:r>
            <a:r>
              <a:rPr lang="zh-CN" altLang="en-US"/>
              <a:t>研究中，是 </a:t>
            </a:r>
            <a:r>
              <a:rPr lang="en-US" altLang="zh-CN"/>
              <a:t>SLAM </a:t>
            </a:r>
            <a:r>
              <a:rPr lang="zh-CN" altLang="en-US"/>
              <a:t>领域的新兴分支 ，使用基于无线电信号的传感器来实现</a:t>
            </a:r>
            <a:r>
              <a:rPr lang="en-US" altLang="zh-CN"/>
              <a:t>SLAM</a:t>
            </a:r>
            <a:r>
              <a:rPr lang="zh-CN" altLang="en-US"/>
              <a:t>。</a:t>
            </a:r>
            <a:endParaRPr lang="en-US" altLang="zh-CN"/>
          </a:p>
          <a:p>
            <a:endParaRPr lang="en-US" altLang="zh-CN"/>
          </a:p>
          <a:p>
            <a:r>
              <a:rPr lang="en-US" altLang="zh-CN"/>
              <a:t>Radio SLAM</a:t>
            </a:r>
            <a:r>
              <a:rPr lang="zh-CN" altLang="en-US"/>
              <a:t>多数工作目前仍处于仿真或小规模实验室验证阶段，商业化产品较少（还没有形成完善的开源生态与工业标准）</a:t>
            </a:r>
          </a:p>
          <a:p>
            <a:endParaRPr lang="zh-CN" altLang="en-US"/>
          </a:p>
          <a:p>
            <a:r>
              <a:rPr lang="zh-CN" altLang="en-US"/>
              <a:t>实现无线电 </a:t>
            </a:r>
            <a:r>
              <a:rPr lang="en-US" altLang="zh-CN"/>
              <a:t>SLAM </a:t>
            </a:r>
            <a:r>
              <a:rPr lang="zh-CN" altLang="en-US"/>
              <a:t>涉及两个主要步骤：第一个是要从接收到的多路径传播分量</a:t>
            </a:r>
            <a:r>
              <a:rPr lang="en-US" altLang="zh-CN"/>
              <a:t>multipath propagation components</a:t>
            </a:r>
            <a:r>
              <a:rPr lang="zh-CN" altLang="en-US"/>
              <a:t>中获取测量值，估计机器人和周围地标的状态。 </a:t>
            </a:r>
          </a:p>
          <a:p>
            <a:endParaRPr lang="zh-CN" altLang="en-US"/>
          </a:p>
          <a:p>
            <a:r>
              <a:rPr lang="zh-CN" altLang="en-US"/>
              <a:t>用户设备（</a:t>
            </a:r>
            <a:r>
              <a:rPr lang="en-US" altLang="zh-CN"/>
              <a:t>UE</a:t>
            </a:r>
            <a:r>
              <a:rPr lang="zh-CN" altLang="en-US"/>
              <a:t>）：搭载无线电模块的终端（如手机、车载设备），用于发送参考信号并接收基站反馈</a:t>
            </a:r>
          </a:p>
          <a:p>
            <a:r>
              <a:rPr lang="zh-CN" altLang="en-US"/>
              <a:t>基站（</a:t>
            </a:r>
            <a:r>
              <a:rPr lang="en-US" altLang="zh-CN"/>
              <a:t>BS</a:t>
            </a:r>
            <a:r>
              <a:rPr lang="zh-CN" altLang="en-US"/>
              <a:t>）：提供信号覆盖与多径测量，需支持波束成形和信道状态信息（</a:t>
            </a:r>
            <a:r>
              <a:rPr lang="en-US" altLang="zh-CN"/>
              <a:t>CSI</a:t>
            </a:r>
            <a:r>
              <a:rPr lang="zh-CN" altLang="en-US"/>
              <a:t>）采集</a:t>
            </a:r>
          </a:p>
          <a:p>
            <a:endParaRPr lang="zh-CN" altLang="en-US"/>
          </a:p>
          <a:p>
            <a:r>
              <a:rPr lang="zh-CN" altLang="en-US"/>
              <a:t>接收到的信号包括到达角</a:t>
            </a:r>
            <a:r>
              <a:rPr lang="en-US" altLang="zh-CN"/>
              <a:t>AoA</a:t>
            </a:r>
            <a:r>
              <a:rPr lang="zh-CN" altLang="en-US"/>
              <a:t>（</a:t>
            </a:r>
            <a:r>
              <a:rPr lang="en-US" altLang="zh-CN"/>
              <a:t>Angle-Of-Arrival</a:t>
            </a:r>
            <a:r>
              <a:rPr lang="zh-CN" altLang="en-US"/>
              <a:t>）、出发角 </a:t>
            </a:r>
            <a:r>
              <a:rPr lang="en-US" altLang="zh-CN"/>
              <a:t>(AoD</a:t>
            </a:r>
            <a:r>
              <a:rPr lang="zh-CN" altLang="en-US"/>
              <a:t>，</a:t>
            </a:r>
            <a:r>
              <a:rPr lang="en-US" altLang="zh-CN"/>
              <a:t>Angle-Of-Departure)</a:t>
            </a:r>
            <a:r>
              <a:rPr lang="zh-CN" altLang="en-US"/>
              <a:t>、</a:t>
            </a:r>
            <a:r>
              <a:rPr lang="zh-CN" altLang="en-US">
                <a:solidFill>
                  <a:srgbClr val="C00000"/>
                </a:solidFill>
              </a:rPr>
              <a:t>到达时间差</a:t>
            </a:r>
            <a:r>
              <a:rPr lang="en-US" altLang="zh-CN" b="1">
                <a:solidFill>
                  <a:srgbClr val="FF0000"/>
                </a:solidFill>
              </a:rPr>
              <a:t>TDoA</a:t>
            </a:r>
            <a:r>
              <a:rPr lang="zh-CN" altLang="en-US"/>
              <a:t>（</a:t>
            </a:r>
            <a:r>
              <a:rPr lang="en-US" altLang="zh-CN" b="0" i="0">
                <a:effectLst/>
                <a:latin typeface="PingFang SC"/>
              </a:rPr>
              <a:t> ​​Time Difference of Arrival</a:t>
            </a:r>
            <a:r>
              <a:rPr lang="en-US" altLang="zh-CN" b="1" i="0">
                <a:effectLst/>
                <a:latin typeface="PingFang SC"/>
              </a:rPr>
              <a:t>​</a:t>
            </a:r>
            <a:r>
              <a:rPr lang="en-US" altLang="zh-CN" b="0" i="0">
                <a:effectLst/>
                <a:latin typeface="PingFang SC"/>
              </a:rPr>
              <a:t>​</a:t>
            </a:r>
            <a:r>
              <a:rPr lang="zh-CN" altLang="en-US"/>
              <a:t>）、接收信号强度（</a:t>
            </a:r>
            <a:r>
              <a:rPr lang="en-US" altLang="zh-CN"/>
              <a:t>Received Signal Strength</a:t>
            </a:r>
            <a:r>
              <a:rPr lang="zh-CN" altLang="en-US"/>
              <a:t>）等</a:t>
            </a:r>
            <a:endParaRPr lang="en-US" altLang="zh-CN"/>
          </a:p>
          <a:p>
            <a:endParaRPr lang="en-US" altLang="zh-CN"/>
          </a:p>
          <a:p>
            <a:r>
              <a:rPr lang="zh-CN" altLang="en-US"/>
              <a:t>这些参数中的一个或组合可用于计算机器人和地标的位置估计</a:t>
            </a:r>
          </a:p>
          <a:p>
            <a:endParaRPr lang="zh-CN" altLang="en-US"/>
          </a:p>
          <a:p>
            <a:r>
              <a:rPr lang="en-US" altLang="zh-CN"/>
              <a:t>AOA </a:t>
            </a:r>
            <a:r>
              <a:rPr lang="zh-CN" altLang="en-US"/>
              <a:t>定位就是测量信号移动台和基站之间的到达角度，两条射线的交点即为移动台的位置。两个基站就可以确定</a:t>
            </a:r>
            <a:r>
              <a:rPr lang="zh-CN" altLang="en-US" b="0" i="0">
                <a:effectLst/>
                <a:latin typeface="PingFang SC"/>
              </a:rPr>
              <a:t>移动台（</a:t>
            </a:r>
            <a:r>
              <a:rPr lang="en-US" altLang="zh-CN" b="0" i="0">
                <a:effectLst/>
                <a:latin typeface="PingFang SC"/>
              </a:rPr>
              <a:t>Mobile Station</a:t>
            </a:r>
            <a:r>
              <a:rPr lang="zh-CN" altLang="en-US" b="0" i="0">
                <a:effectLst/>
                <a:latin typeface="PingFang SC"/>
              </a:rPr>
              <a:t>）</a:t>
            </a:r>
            <a:r>
              <a:rPr lang="en-US" altLang="zh-CN"/>
              <a:t> </a:t>
            </a:r>
            <a:r>
              <a:rPr lang="zh-CN" altLang="en-US"/>
              <a:t>的估计位置</a:t>
            </a:r>
          </a:p>
          <a:p>
            <a:endParaRPr lang="zh-CN" altLang="en-US"/>
          </a:p>
          <a:p>
            <a:r>
              <a:rPr lang="en-US" altLang="zh-CN"/>
              <a:t>RSS</a:t>
            </a:r>
            <a:r>
              <a:rPr lang="zh-CN" altLang="en-US"/>
              <a:t>定位：无线信号在大气中传播时，信号强度会随传播距离衰减，根据这种关系求出发射节点和接收节点之间的距离。然后根据多边定位法等定位方法来计算未知节点的位置。</a:t>
            </a:r>
          </a:p>
          <a:p>
            <a:endParaRPr lang="zh-CN" altLang="en-US"/>
          </a:p>
          <a:p>
            <a:r>
              <a:rPr lang="zh-CN" altLang="en-US"/>
              <a:t>在无线电 </a:t>
            </a:r>
            <a:r>
              <a:rPr lang="en-US" altLang="zh-CN"/>
              <a:t>SLAM </a:t>
            </a:r>
            <a:r>
              <a:rPr lang="zh-CN" altLang="en-US"/>
              <a:t>中，还会使用虚拟锚节点</a:t>
            </a:r>
            <a:r>
              <a:rPr lang="en-US" altLang="zh-CN"/>
              <a:t>VAN </a:t>
            </a:r>
            <a:r>
              <a:rPr lang="zh-CN" altLang="en-US"/>
              <a:t>（</a:t>
            </a:r>
            <a:r>
              <a:rPr lang="en-US" altLang="zh-CN" b="0" i="0">
                <a:solidFill>
                  <a:srgbClr val="1D2A57"/>
                </a:solidFill>
                <a:effectLst/>
                <a:latin typeface="Arial" panose="020B0604020202020204" pitchFamily="34" charset="0"/>
              </a:rPr>
              <a:t>ˈæŋ.kər</a:t>
            </a:r>
            <a:r>
              <a:rPr lang="zh-CN" altLang="en-US"/>
              <a:t>）缓解</a:t>
            </a:r>
            <a:r>
              <a:rPr lang="zh-CN" altLang="en-US" b="0" i="0">
                <a:effectLst/>
                <a:latin typeface="PingFang SC"/>
              </a:rPr>
              <a:t>非视距</a:t>
            </a:r>
            <a:r>
              <a:rPr lang="zh-CN" altLang="en-US"/>
              <a:t>（</a:t>
            </a:r>
            <a:r>
              <a:rPr lang="en-US" altLang="zh-CN" b="1" i="0">
                <a:effectLst/>
                <a:latin typeface="PingFang SC"/>
              </a:rPr>
              <a:t>​</a:t>
            </a:r>
            <a:r>
              <a:rPr lang="en-US" altLang="zh-CN" b="0" i="0">
                <a:effectLst/>
                <a:latin typeface="PingFang SC"/>
              </a:rPr>
              <a:t>Non-Line of Sight</a:t>
            </a:r>
            <a:r>
              <a:rPr lang="zh-CN" altLang="en-US" b="0"/>
              <a:t>）</a:t>
            </a:r>
            <a:r>
              <a:rPr lang="zh-CN" altLang="en-US"/>
              <a:t>信号的问题。</a:t>
            </a:r>
            <a:endParaRPr lang="en-US" altLang="zh-CN"/>
          </a:p>
          <a:p>
            <a:endParaRPr lang="en-US" altLang="zh-CN"/>
          </a:p>
          <a:p>
            <a:r>
              <a:rPr lang="en-US" altLang="zh-CN"/>
              <a:t>VAN</a:t>
            </a:r>
            <a:r>
              <a:rPr lang="zh-CN" altLang="en-US"/>
              <a:t>它既不在物理上存在，也不在任何节点之间提供任何无线功能。然而，它被认为实际上存在于 </a:t>
            </a:r>
            <a:r>
              <a:rPr lang="en-US" altLang="zh-CN"/>
              <a:t>PAN </a:t>
            </a:r>
            <a:r>
              <a:rPr lang="zh-CN" altLang="en-US"/>
              <a:t>的镜像位置和 </a:t>
            </a:r>
            <a:r>
              <a:rPr lang="en-US" altLang="zh-CN"/>
              <a:t>LoS </a:t>
            </a:r>
            <a:r>
              <a:rPr lang="zh-CN" altLang="en-US"/>
              <a:t>障碍物后面。反射信号被视为来自 </a:t>
            </a:r>
            <a:r>
              <a:rPr lang="en-US" altLang="zh-CN"/>
              <a:t>VAN </a:t>
            </a:r>
            <a:r>
              <a:rPr lang="zh-CN" altLang="en-US"/>
              <a:t>的虚拟视距 </a:t>
            </a:r>
            <a:r>
              <a:rPr lang="en-US" altLang="zh-CN"/>
              <a:t>(VLoS) </a:t>
            </a:r>
            <a:r>
              <a:rPr lang="zh-CN" altLang="en-US"/>
              <a:t>信号。</a:t>
            </a:r>
          </a:p>
          <a:p>
            <a:endParaRPr lang="zh-CN" altLang="en-US"/>
          </a:p>
          <a:p>
            <a:r>
              <a:rPr lang="zh-CN" altLang="en-US" sz="1800" b="1"/>
              <a:t>第二个步骤</a:t>
            </a:r>
            <a:r>
              <a:rPr lang="zh-CN" altLang="en-US"/>
              <a:t>需要跟踪机器人和地标位置的状态变量</a:t>
            </a:r>
          </a:p>
          <a:p>
            <a:endParaRPr lang="zh-CN" altLang="en-US"/>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卡尔曼滤波是其中一种状态预测方法，思想就是 不断进行“预测”和“修正”：</a:t>
            </a:r>
          </a:p>
          <a:p>
            <a:endParaRPr lang="zh-CN" altLang="en-US"/>
          </a:p>
          <a:p>
            <a:r>
              <a:rPr lang="zh-CN" altLang="en-US"/>
              <a:t>预测：基于之前的数据，估算当前的值。是一种理论估计（比如知道前一时刻的位置和速度，可以知道下一时刻的位置和速度）</a:t>
            </a:r>
          </a:p>
          <a:p>
            <a:endParaRPr lang="zh-CN" altLang="en-US"/>
          </a:p>
          <a:p>
            <a:r>
              <a:rPr lang="zh-CN" altLang="en-US"/>
              <a:t>修正：用传感器或测量数据，对预测值进行调整，使其更加准确。</a:t>
            </a:r>
          </a:p>
          <a:p>
            <a:endParaRPr lang="zh-CN" altLang="en-US"/>
          </a:p>
          <a:p>
            <a:r>
              <a:rPr lang="zh-CN" altLang="en-US"/>
              <a:t>但是</a:t>
            </a:r>
            <a:r>
              <a:rPr lang="en-US" altLang="zh-CN"/>
              <a:t>KF</a:t>
            </a:r>
            <a:r>
              <a:rPr lang="zh-CN" altLang="en-US"/>
              <a:t>（</a:t>
            </a:r>
            <a:r>
              <a:rPr lang="en-US" altLang="zh-CN"/>
              <a:t>Kalman Filter</a:t>
            </a:r>
            <a:r>
              <a:rPr lang="zh-CN" altLang="en-US"/>
              <a:t>） 往往只适用于线性系统。</a:t>
            </a:r>
            <a:endParaRPr lang="en-US" altLang="zh-CN"/>
          </a:p>
          <a:p>
            <a:endParaRPr lang="en-US" altLang="zh-CN"/>
          </a:p>
          <a:p>
            <a:r>
              <a:rPr lang="zh-CN" altLang="en-US"/>
              <a:t>**</a:t>
            </a:r>
            <a:r>
              <a:rPr lang="en-US" altLang="zh-CN"/>
              <a:t>EKF**</a:t>
            </a:r>
            <a:r>
              <a:rPr lang="zh-CN" altLang="en-US"/>
              <a:t>（</a:t>
            </a:r>
            <a:r>
              <a:rPr lang="en-US" altLang="zh-CN"/>
              <a:t>Extended Kalman Filter</a:t>
            </a:r>
            <a:r>
              <a:rPr lang="zh-CN" altLang="en-US"/>
              <a:t>） 是卡尔曼滤波（</a:t>
            </a:r>
            <a:r>
              <a:rPr lang="en-US" altLang="zh-CN"/>
              <a:t>Kalman Filter</a:t>
            </a:r>
            <a:r>
              <a:rPr lang="zh-CN" altLang="en-US"/>
              <a:t>）在非线性系统中的扩展，</a:t>
            </a:r>
            <a:r>
              <a:rPr lang="en-US" altLang="zh-CN"/>
              <a:t>EKF </a:t>
            </a:r>
            <a:r>
              <a:rPr lang="zh-CN" altLang="en-US"/>
              <a:t>通常用作解决 </a:t>
            </a:r>
            <a:r>
              <a:rPr lang="en-US" altLang="zh-CN"/>
              <a:t>SLAM </a:t>
            </a:r>
            <a:r>
              <a:rPr lang="zh-CN" altLang="en-US"/>
              <a:t>问题的常规方法（过对状态转移函数 和观测函数在当前估计处做一阶泰勒展开</a:t>
            </a:r>
            <a:r>
              <a:rPr lang="en-US" altLang="zh-CN"/>
              <a:t>)</a:t>
            </a:r>
            <a:endParaRPr lang="zh-CN" altLang="en-US"/>
          </a:p>
          <a:p>
            <a:endParaRPr lang="zh-CN" altLang="en-US"/>
          </a:p>
          <a:p>
            <a:r>
              <a:rPr lang="zh-CN" altLang="en-US"/>
              <a:t>还可以用图</a:t>
            </a:r>
            <a:r>
              <a:rPr lang="en-US" altLang="zh-CN"/>
              <a:t>SLAM</a:t>
            </a:r>
            <a:r>
              <a:rPr lang="zh-CN" altLang="en-US"/>
              <a:t>进行状态预测。</a:t>
            </a:r>
            <a:endParaRPr lang="en-US" altLang="zh-CN"/>
          </a:p>
          <a:p>
            <a:endParaRPr lang="en-US" altLang="zh-CN"/>
          </a:p>
          <a:p>
            <a:r>
              <a:rPr lang="zh-CN" altLang="en-US"/>
              <a:t>在图 </a:t>
            </a:r>
            <a:r>
              <a:rPr lang="en-US" altLang="zh-CN"/>
              <a:t>SLAM </a:t>
            </a:r>
            <a:r>
              <a:rPr lang="zh-CN" altLang="en-US"/>
              <a:t>中，节点表示移动机器人和周围地标的位置。而弧线表示机器人的两个连续之间的关系，以及当前机器人位置 </a:t>
            </a:r>
            <a:r>
              <a:rPr lang="en-US" altLang="zh-CN"/>
              <a:t>xt </a:t>
            </a:r>
            <a:r>
              <a:rPr lang="zh-CN" altLang="en-US"/>
              <a:t>与机器人观察到的地标之间的关系</a:t>
            </a:r>
          </a:p>
          <a:p>
            <a:endParaRPr lang="zh-CN" altLang="en-US"/>
          </a:p>
          <a:p>
            <a:endParaRPr lang="zh-CN" altLang="en-US"/>
          </a:p>
          <a:p>
            <a:endParaRPr lang="zh-CN" altLang="en-US"/>
          </a:p>
          <a:p>
            <a:r>
              <a:rPr lang="en-US" altLang="zh-CN"/>
              <a:t>SLAM</a:t>
            </a:r>
            <a:r>
              <a:rPr lang="zh-CN" altLang="en-US"/>
              <a:t>后端表示环境的基本地图类别有两种，即基于特征的地图和占用网格地图（**</a:t>
            </a:r>
            <a:r>
              <a:rPr lang="en-US" altLang="zh-CN"/>
              <a:t>Occupancy</a:t>
            </a:r>
            <a:r>
              <a:rPr lang="zh-CN" altLang="en-US"/>
              <a:t>（</a:t>
            </a:r>
            <a:r>
              <a:rPr lang="en-US" altLang="zh-CN" b="0" i="0">
                <a:solidFill>
                  <a:srgbClr val="1D2A57"/>
                </a:solidFill>
                <a:effectLst/>
                <a:latin typeface="Arial" panose="020B0604020202020204" pitchFamily="34" charset="0"/>
              </a:rPr>
              <a:t>ˈɒk.jə.pən.si</a:t>
            </a:r>
            <a:r>
              <a:rPr lang="zh-CN" altLang="en-US"/>
              <a:t>）</a:t>
            </a:r>
            <a:r>
              <a:rPr lang="en-US" altLang="zh-CN"/>
              <a:t> grid map** </a:t>
            </a:r>
            <a:r>
              <a:rPr lang="zh-CN" altLang="en-US"/>
              <a:t>）</a:t>
            </a:r>
          </a:p>
          <a:p>
            <a:endParaRPr lang="zh-CN" altLang="en-US"/>
          </a:p>
          <a:p>
            <a:r>
              <a:rPr lang="zh-CN" altLang="en-US"/>
              <a:t>特征地图（</a:t>
            </a:r>
            <a:r>
              <a:rPr lang="en-US" altLang="zh-CN"/>
              <a:t>Feature Map</a:t>
            </a:r>
            <a:r>
              <a:rPr lang="zh-CN" altLang="en-US"/>
              <a:t>）：就是仅保留环境中可检测的稀疏特征的地图（</a:t>
            </a:r>
            <a:r>
              <a:rPr lang="zh-CN" altLang="en-US" b="0" i="0">
                <a:effectLst/>
                <a:latin typeface="PingFang SC"/>
              </a:rPr>
              <a:t>​</a:t>
            </a:r>
            <a:r>
              <a:rPr lang="zh-CN" altLang="en-US" b="1" i="0">
                <a:effectLst/>
                <a:latin typeface="PingFang SC"/>
              </a:rPr>
              <a:t>​稀疏特征（</a:t>
            </a:r>
            <a:r>
              <a:rPr lang="en-US" altLang="zh-CN" b="1" i="0">
                <a:effectLst/>
                <a:latin typeface="PingFang SC"/>
              </a:rPr>
              <a:t>Sparse Features</a:t>
            </a:r>
            <a:r>
              <a:rPr lang="zh-CN" altLang="en-US" b="1" i="0">
                <a:effectLst/>
                <a:latin typeface="PingFang SC"/>
              </a:rPr>
              <a:t>）​</a:t>
            </a:r>
            <a:r>
              <a:rPr lang="zh-CN" altLang="en-US" b="0" i="0">
                <a:effectLst/>
                <a:latin typeface="PingFang SC"/>
              </a:rPr>
              <a:t>​ 指从传感器数据（如摄像头图像、激光雷达点云）中提取的​</a:t>
            </a:r>
            <a:r>
              <a:rPr lang="zh-CN" altLang="en-US" b="1" i="0">
                <a:effectLst/>
                <a:latin typeface="PingFang SC"/>
              </a:rPr>
              <a:t>​少量显著且稳定的关键点，比如角点</a:t>
            </a:r>
            <a:r>
              <a:rPr lang="zh-CN" altLang="en-US"/>
              <a:t>）</a:t>
            </a:r>
            <a:endParaRPr lang="en-US" altLang="zh-CN"/>
          </a:p>
          <a:p>
            <a:endParaRPr lang="en-US" altLang="zh-CN"/>
          </a:p>
          <a:p>
            <a:r>
              <a:rPr lang="zh-CN" altLang="en-US"/>
              <a:t>基于相机的传感器适用于重建基于特征的地图，但是在无线定位应用中采用基于特征的映射方法具有挑战性</a:t>
            </a:r>
          </a:p>
          <a:p>
            <a:endParaRPr lang="zh-CN" altLang="en-US"/>
          </a:p>
          <a:p>
            <a:r>
              <a:rPr lang="zh-CN" altLang="en-US"/>
              <a:t>占用网格图（</a:t>
            </a:r>
            <a:r>
              <a:rPr lang="en-US" altLang="zh-CN"/>
              <a:t>OGM</a:t>
            </a:r>
            <a:r>
              <a:rPr lang="zh-CN" altLang="en-US"/>
              <a:t>）：这种方法将环境划分为均匀的网格，每个网格都有一个特定的占用值。比如可以用 </a:t>
            </a:r>
            <a:r>
              <a:rPr lang="en-US" altLang="zh-CN"/>
              <a:t>0 </a:t>
            </a:r>
            <a:r>
              <a:rPr lang="zh-CN" altLang="en-US"/>
              <a:t>表示没有任何地标，或 </a:t>
            </a:r>
            <a:r>
              <a:rPr lang="en-US" altLang="zh-CN"/>
              <a:t>1</a:t>
            </a:r>
            <a:r>
              <a:rPr lang="zh-CN" altLang="en-US"/>
              <a:t>表示该位置存在地标。或者每个网格单元可以根据从该位置接收到的信号强度由一个值表示</a:t>
            </a:r>
            <a:endParaRPr lang="en-US" altLang="zh-CN"/>
          </a:p>
          <a:p>
            <a:endParaRPr lang="en-US" altLang="zh-CN"/>
          </a:p>
          <a:p>
            <a:endParaRPr lang="zh-CN" altLang="en-US" dirty="0"/>
          </a:p>
        </p:txBody>
      </p:sp>
      <p:sp>
        <p:nvSpPr>
          <p:cNvPr id="4" name="灯片编号占位符 3">
            <a:extLst>
              <a:ext uri="{FF2B5EF4-FFF2-40B4-BE49-F238E27FC236}">
                <a16:creationId xmlns:a16="http://schemas.microsoft.com/office/drawing/2014/main" id="{2AC0EA04-942C-F8AC-DF51-3A38F7898E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134106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2007C-0BEC-42E8-4977-97C598B1C39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B3F3D8-4386-5841-707F-5FE8B26CCE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CD341C-4314-294B-2C18-30FB167FFAC9}"/>
              </a:ext>
            </a:extLst>
          </p:cNvPr>
          <p:cNvSpPr>
            <a:spLocks noGrp="1"/>
          </p:cNvSpPr>
          <p:nvPr>
            <p:ph type="body" idx="1"/>
          </p:nvPr>
        </p:nvSpPr>
        <p:spPr/>
        <p:txBody>
          <a:bodyPr/>
          <a:lstStyle/>
          <a:p>
            <a:r>
              <a:rPr lang="zh-CN" altLang="en-US"/>
              <a:t>我用的</a:t>
            </a:r>
            <a:r>
              <a:rPr lang="en-US" altLang="zh-CN"/>
              <a:t>SLAM</a:t>
            </a:r>
            <a:r>
              <a:rPr lang="zh-CN" altLang="en-US"/>
              <a:t>是视觉</a:t>
            </a:r>
            <a:r>
              <a:rPr lang="en-US" altLang="zh-CN"/>
              <a:t>SLAM</a:t>
            </a:r>
            <a:r>
              <a:rPr lang="zh-CN" altLang="en-US"/>
              <a:t>中的一种，</a:t>
            </a:r>
            <a:r>
              <a:rPr lang="en-US" altLang="zh-CN"/>
              <a:t>ORBSLAM</a:t>
            </a:r>
            <a:endParaRPr lang="zh-CN" altLang="en-US" dirty="0"/>
          </a:p>
        </p:txBody>
      </p:sp>
      <p:sp>
        <p:nvSpPr>
          <p:cNvPr id="4" name="灯片编号占位符 3">
            <a:extLst>
              <a:ext uri="{FF2B5EF4-FFF2-40B4-BE49-F238E27FC236}">
                <a16:creationId xmlns:a16="http://schemas.microsoft.com/office/drawing/2014/main" id="{3C30C4FD-E431-C08C-BFE3-83E75C0B8B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5928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3C2BD-4AE8-DBF5-A371-2FA135BE27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B133F2-2015-B753-C9E0-B92322A1D3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E2859D5-9B95-6631-0055-D3090E52B7A1}"/>
              </a:ext>
            </a:extLst>
          </p:cNvPr>
          <p:cNvSpPr>
            <a:spLocks noGrp="1"/>
          </p:cNvSpPr>
          <p:nvPr>
            <p:ph type="body" idx="1"/>
          </p:nvPr>
        </p:nvSpPr>
        <p:spPr/>
        <p:txBody>
          <a:bodyPr/>
          <a:lstStyle/>
          <a:p>
            <a:r>
              <a:rPr lang="en-US" altLang="zh-CN"/>
              <a:t>ORB-SLAM </a:t>
            </a:r>
            <a:r>
              <a:rPr lang="zh-CN" altLang="en-US"/>
              <a:t>是一种基于</a:t>
            </a:r>
            <a:r>
              <a:rPr lang="en-US" altLang="zh-CN"/>
              <a:t>ORB</a:t>
            </a:r>
            <a:r>
              <a:rPr lang="zh-CN" altLang="en-US"/>
              <a:t>特征点的</a:t>
            </a:r>
            <a:r>
              <a:rPr lang="en-US" altLang="zh-CN"/>
              <a:t>slam</a:t>
            </a:r>
            <a:r>
              <a:rPr lang="zh-CN" altLang="en-US"/>
              <a:t>系统</a:t>
            </a:r>
            <a:endParaRPr lang="en-US" altLang="zh-CN"/>
          </a:p>
          <a:p>
            <a:endParaRPr lang="en-US" altLang="zh-CN" b="0" i="0">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effectLst/>
                <a:latin typeface="PingFang SC"/>
              </a:rPr>
              <a:t>这里面</a:t>
            </a:r>
            <a:r>
              <a:rPr lang="en-US" altLang="zh-CN" b="0" i="0">
                <a:effectLst/>
                <a:latin typeface="PingFang SC"/>
              </a:rPr>
              <a:t>FAST</a:t>
            </a:r>
            <a:r>
              <a:rPr lang="zh-CN" altLang="en-US" b="0" i="0">
                <a:effectLst/>
                <a:latin typeface="PingFang SC"/>
              </a:rPr>
              <a:t>（</a:t>
            </a:r>
            <a:r>
              <a:rPr lang="en-US" altLang="zh-CN" b="0" i="0">
                <a:effectLst/>
                <a:latin typeface="PingFang SC"/>
              </a:rPr>
              <a:t>Features from Accelerated Segment Test</a:t>
            </a:r>
            <a:r>
              <a:rPr lang="zh-CN" altLang="en-US" b="0" i="0">
                <a:effectLst/>
                <a:latin typeface="PingFang SC"/>
              </a:rPr>
              <a:t>）是一种关键点，特征点的一部分。</a:t>
            </a:r>
            <a:r>
              <a:rPr lang="en-US" altLang="zh-CN" b="0" i="0">
                <a:effectLst/>
                <a:latin typeface="PingFang SC"/>
              </a:rPr>
              <a:t>Oriented</a:t>
            </a:r>
            <a:r>
              <a:rPr lang="zh-CN" altLang="en-US" b="0" i="0">
                <a:effectLst/>
                <a:latin typeface="PingFang SC"/>
              </a:rPr>
              <a:t>是说这种点有方向。</a:t>
            </a:r>
            <a:r>
              <a:rPr lang="en-US" altLang="zh-CN" b="0" i="0">
                <a:effectLst/>
                <a:latin typeface="PingFang SC"/>
              </a:rPr>
              <a:t> BRIEF</a:t>
            </a:r>
            <a:r>
              <a:rPr lang="zh-CN" altLang="en-US" b="0" i="0">
                <a:effectLst/>
                <a:latin typeface="PingFang SC"/>
              </a:rPr>
              <a:t>（</a:t>
            </a:r>
            <a:r>
              <a:rPr lang="en-US" altLang="zh-CN" b="0" i="0">
                <a:effectLst/>
                <a:latin typeface="PingFang SC"/>
              </a:rPr>
              <a:t>Binary Robust Independent Elementary Features</a:t>
            </a:r>
            <a:r>
              <a:rPr lang="zh-CN" altLang="en-US" b="0" i="0">
                <a:effectLst/>
                <a:latin typeface="PingFang SC"/>
              </a:rPr>
              <a:t>）是一种描述子，</a:t>
            </a:r>
            <a:r>
              <a:rPr lang="en-US" altLang="zh-CN" b="0" i="0">
                <a:effectLst/>
                <a:latin typeface="PingFang SC"/>
              </a:rPr>
              <a:t>ORBSLAM</a:t>
            </a:r>
            <a:r>
              <a:rPr lang="zh-CN" altLang="en-US" b="0" i="0">
                <a:effectLst/>
                <a:latin typeface="PingFang SC"/>
              </a:rPr>
              <a:t>把这种描述子旋转了一下</a:t>
            </a:r>
            <a:endParaRPr lang="en-US" altLang="zh-CN" b="0"/>
          </a:p>
          <a:p>
            <a:endParaRPr lang="en-US" altLang="zh-CN"/>
          </a:p>
          <a:p>
            <a:r>
              <a:rPr lang="zh-CN" altLang="en-US"/>
              <a:t>先介绍一下</a:t>
            </a:r>
            <a:r>
              <a:rPr lang="en-US" altLang="zh-CN"/>
              <a:t>slam</a:t>
            </a:r>
            <a:r>
              <a:rPr lang="zh-CN" altLang="en-US"/>
              <a:t>中的几个基本概念</a:t>
            </a:r>
          </a:p>
          <a:p>
            <a:endParaRPr lang="zh-CN" altLang="en-US"/>
          </a:p>
          <a:p>
            <a:r>
              <a:rPr lang="zh-CN" altLang="en-US"/>
              <a:t>第一个是帧</a:t>
            </a:r>
          </a:p>
          <a:p>
            <a:endParaRPr lang="zh-CN" altLang="en-US"/>
          </a:p>
          <a:p>
            <a:r>
              <a:rPr lang="zh-CN" altLang="en-US"/>
              <a:t>帧是动态视频中的相机捕获的单张图像，视觉</a:t>
            </a:r>
            <a:r>
              <a:rPr lang="en-US" altLang="zh-CN"/>
              <a:t>SLAM</a:t>
            </a:r>
            <a:r>
              <a:rPr lang="zh-CN" altLang="en-US"/>
              <a:t>对一个图像序列进行处理，每一张图像被称为帧</a:t>
            </a:r>
          </a:p>
          <a:p>
            <a:endParaRPr lang="zh-CN" altLang="en-US"/>
          </a:p>
          <a:p>
            <a:r>
              <a:rPr lang="zh-CN" altLang="en-US"/>
              <a:t>第二个是关键帧</a:t>
            </a:r>
          </a:p>
          <a:p>
            <a:endParaRPr lang="zh-CN" altLang="en-US"/>
          </a:p>
          <a:p>
            <a:r>
              <a:rPr lang="zh-CN" altLang="en-US"/>
              <a:t>关键帧是通过一定筛选机制得到的、连续几个普通帧中最具有代表性的一帧，一般称普通帧是非关键帧</a:t>
            </a:r>
          </a:p>
          <a:p>
            <a:endParaRPr lang="zh-CN" altLang="en-US"/>
          </a:p>
          <a:p>
            <a:r>
              <a:rPr lang="zh-CN" altLang="en-US"/>
              <a:t>第三个是特征点</a:t>
            </a:r>
          </a:p>
          <a:p>
            <a:endParaRPr lang="zh-CN" altLang="en-US"/>
          </a:p>
          <a:p>
            <a:r>
              <a:rPr lang="zh-CN" altLang="en-US"/>
              <a:t>特征点是图像里一些特别的地方 。可以把图像中的角点、边缘和区块都当成图像中有代表性的地方 </a:t>
            </a:r>
          </a:p>
          <a:p>
            <a:endParaRPr lang="en-US" altLang="zh-CN"/>
          </a:p>
          <a:p>
            <a:r>
              <a:rPr lang="zh-CN" altLang="en-US"/>
              <a:t>在图像中取一个小窗口，从图中可以看到，左边平坦区域内部沿所有方向灰度都没有变化；而中间的边缘沿水平方向灰度是有变化的，沿垂直方向灰度没有变化；右边的角点则沿所有方向都有灰度变化。这个角点就是图像中有辨识度的点，</a:t>
            </a:r>
          </a:p>
          <a:p>
            <a:endParaRPr lang="zh-CN" altLang="en-US"/>
          </a:p>
          <a:p>
            <a:r>
              <a:rPr lang="zh-CN" altLang="en-US"/>
              <a:t>地图点是三维点，本质是特征点的三维空间投影，由三角化方法从特征点生成。</a:t>
            </a:r>
          </a:p>
          <a:p>
            <a:endParaRPr lang="zh-CN" altLang="en-US"/>
          </a:p>
          <a:p>
            <a:r>
              <a:rPr lang="zh-CN" altLang="en-US"/>
              <a:t>（什么是三角化。从两帧图像的相机中心</a:t>
            </a:r>
            <a:r>
              <a:rPr lang="en-US" altLang="zh-CN"/>
              <a:t>O1</a:t>
            </a:r>
            <a:r>
              <a:rPr lang="zh-CN" altLang="en-US"/>
              <a:t>，</a:t>
            </a:r>
            <a:r>
              <a:rPr lang="en-US" altLang="zh-CN"/>
              <a:t>O2</a:t>
            </a:r>
            <a:r>
              <a:rPr lang="zh-CN" altLang="en-US"/>
              <a:t>，经过归一化平面上匹配的两个点</a:t>
            </a:r>
            <a:r>
              <a:rPr lang="en-US" altLang="zh-CN"/>
              <a:t>P1</a:t>
            </a:r>
            <a:r>
              <a:rPr lang="zh-CN" altLang="en-US"/>
              <a:t>，</a:t>
            </a:r>
            <a:r>
              <a:rPr lang="en-US" altLang="zh-CN"/>
              <a:t>P2</a:t>
            </a:r>
            <a:r>
              <a:rPr lang="zh-CN" altLang="en-US"/>
              <a:t>分别做两条射线，这两条射线应当相交于点</a:t>
            </a:r>
            <a:r>
              <a:rPr lang="en-US" altLang="zh-CN"/>
              <a:t>P</a:t>
            </a:r>
            <a:r>
              <a:rPr lang="zh-CN" altLang="en-US"/>
              <a:t>。构成了一个三角形，根据它们的几何关系，可以计算</a:t>
            </a:r>
            <a:r>
              <a:rPr lang="en-US" altLang="zh-CN"/>
              <a:t>P</a:t>
            </a:r>
            <a:r>
              <a:rPr lang="zh-CN" altLang="en-US"/>
              <a:t>点的空间坐标。。**深度</a:t>
            </a:r>
            <a:r>
              <a:rPr lang="en-US" altLang="zh-CN"/>
              <a:t>\*s\*1** </a:t>
            </a:r>
            <a:r>
              <a:rPr lang="zh-CN" altLang="en-US"/>
              <a:t>表示从相机光心*</a:t>
            </a:r>
            <a:r>
              <a:rPr lang="en-US" altLang="zh-CN"/>
              <a:t>O*1</a:t>
            </a:r>
            <a:r>
              <a:rPr lang="zh-CN" altLang="en-US"/>
              <a:t>到三维点*</a:t>
            </a:r>
            <a:r>
              <a:rPr lang="en-US" altLang="zh-CN"/>
              <a:t>P*</a:t>
            </a:r>
            <a:r>
              <a:rPr lang="zh-CN" altLang="en-US"/>
              <a:t>的距离）</a:t>
            </a:r>
          </a:p>
          <a:p>
            <a:endParaRPr lang="zh-CN" altLang="en-US"/>
          </a:p>
          <a:p>
            <a:endParaRPr lang="zh-CN" altLang="en-US"/>
          </a:p>
          <a:p>
            <a:endParaRPr lang="zh-CN" altLang="en-US"/>
          </a:p>
          <a:p>
            <a:r>
              <a:rPr lang="zh-CN" altLang="en-US"/>
              <a:t>下一个概念是共视</a:t>
            </a:r>
          </a:p>
          <a:p>
            <a:endParaRPr lang="zh-CN" altLang="en-US"/>
          </a:p>
          <a:p>
            <a:r>
              <a:rPr lang="zh-CN" altLang="en-US"/>
              <a:t>当一个地图点被多帧观察到时，我们称这几帧有基于该地图点的共视关系</a:t>
            </a:r>
          </a:p>
          <a:p>
            <a:endParaRPr lang="zh-CN" altLang="en-US"/>
          </a:p>
          <a:p>
            <a:r>
              <a:rPr lang="zh-CN" altLang="en-US"/>
              <a:t>共视图是基于共视关系产生的一种无向有权图，用节点表示关键帧，关键帧之间如果存在点满足共视关系，就给这两个点增加一条边，并用共视关系的点的数目来表示边的权重。</a:t>
            </a:r>
          </a:p>
          <a:p>
            <a:endParaRPr lang="zh-CN" altLang="en-US"/>
          </a:p>
          <a:p>
            <a:r>
              <a:rPr lang="zh-CN" altLang="en-US"/>
              <a:t>在下面这个共视图中，关键帧</a:t>
            </a:r>
            <a:r>
              <a:rPr lang="en-US" altLang="zh-CN"/>
              <a:t>1</a:t>
            </a:r>
            <a:r>
              <a:rPr lang="zh-CN" altLang="en-US"/>
              <a:t>和关键帧</a:t>
            </a:r>
            <a:r>
              <a:rPr lang="en-US" altLang="zh-CN"/>
              <a:t>2</a:t>
            </a:r>
            <a:r>
              <a:rPr lang="zh-CN" altLang="en-US"/>
              <a:t>有一个共视点，边权重为</a:t>
            </a:r>
            <a:r>
              <a:rPr lang="en-US" altLang="zh-CN"/>
              <a:t>1</a:t>
            </a:r>
            <a:r>
              <a:rPr lang="zh-CN" altLang="en-US"/>
              <a:t>，关键帧</a:t>
            </a:r>
            <a:r>
              <a:rPr lang="en-US" altLang="zh-CN"/>
              <a:t>2</a:t>
            </a:r>
            <a:r>
              <a:rPr lang="zh-CN" altLang="en-US"/>
              <a:t>和关键帧</a:t>
            </a:r>
            <a:r>
              <a:rPr lang="en-US" altLang="zh-CN"/>
              <a:t>3</a:t>
            </a:r>
            <a:r>
              <a:rPr lang="zh-CN" altLang="en-US"/>
              <a:t>有两个共视点，边权重为</a:t>
            </a:r>
            <a:r>
              <a:rPr lang="en-US" altLang="zh-CN"/>
              <a:t>2</a:t>
            </a:r>
          </a:p>
          <a:p>
            <a:endParaRPr lang="en-US" altLang="zh-CN"/>
          </a:p>
          <a:p>
            <a:endParaRPr lang="zh-CN" altLang="en-US" dirty="0"/>
          </a:p>
        </p:txBody>
      </p:sp>
      <p:sp>
        <p:nvSpPr>
          <p:cNvPr id="4" name="灯片编号占位符 3">
            <a:extLst>
              <a:ext uri="{FF2B5EF4-FFF2-40B4-BE49-F238E27FC236}">
                <a16:creationId xmlns:a16="http://schemas.microsoft.com/office/drawing/2014/main" id="{F0498485-A3B9-46EA-A4A9-074E19E602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17272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FECAB-1BCF-03C6-7298-AB8D82C263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9BAD49-E852-D8D2-448B-380B4ACEA42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5B2CAE4-5A05-A909-CDBF-28159D846020}"/>
              </a:ext>
            </a:extLst>
          </p:cNvPr>
          <p:cNvSpPr>
            <a:spLocks noGrp="1"/>
          </p:cNvSpPr>
          <p:nvPr>
            <p:ph type="body" idx="1"/>
          </p:nvPr>
        </p:nvSpPr>
        <p:spPr/>
        <p:txBody>
          <a:bodyPr/>
          <a:lstStyle/>
          <a:p>
            <a:r>
              <a:rPr lang="zh-CN" altLang="en-US"/>
              <a:t>这是</a:t>
            </a:r>
            <a:r>
              <a:rPr lang="en-US" altLang="zh-CN"/>
              <a:t>ORB-SLAM</a:t>
            </a:r>
            <a:r>
              <a:rPr lang="zh-CN" altLang="en-US"/>
              <a:t>的系统架构，</a:t>
            </a:r>
            <a:r>
              <a:rPr lang="en-US" altLang="zh-CN"/>
              <a:t>ORB-SLAM</a:t>
            </a:r>
            <a:r>
              <a:rPr lang="zh-CN" altLang="en-US"/>
              <a:t>主要分为由三大块、三个线程进行，分别是**</a:t>
            </a:r>
            <a:r>
              <a:rPr lang="en-US" altLang="zh-CN"/>
              <a:t>Tracking**</a:t>
            </a:r>
            <a:r>
              <a:rPr lang="zh-CN" altLang="en-US"/>
              <a:t>、**</a:t>
            </a:r>
            <a:r>
              <a:rPr lang="en-US" altLang="zh-CN"/>
              <a:t>LocalMapping**</a:t>
            </a:r>
            <a:r>
              <a:rPr lang="zh-CN" altLang="en-US"/>
              <a:t>、**</a:t>
            </a:r>
            <a:r>
              <a:rPr lang="en-US" altLang="zh-CN"/>
              <a:t>LoopClosing**</a:t>
            </a:r>
          </a:p>
          <a:p>
            <a:endParaRPr lang="en-US" altLang="zh-CN"/>
          </a:p>
          <a:p>
            <a:r>
              <a:rPr lang="zh-CN" altLang="en-US"/>
              <a:t>第一个模块是跟踪线程，主要目的是估计相机的位姿。主要包括四个工作，对应结构图的最上面四个框</a:t>
            </a:r>
          </a:p>
          <a:p>
            <a:endParaRPr lang="zh-CN" altLang="en-US"/>
          </a:p>
          <a:p>
            <a:r>
              <a:rPr lang="zh-CN" altLang="en-US"/>
              <a:t>第一个工作是对于新读取的帧，提取 </a:t>
            </a:r>
            <a:r>
              <a:rPr lang="en-US" altLang="zh-CN"/>
              <a:t>ORB </a:t>
            </a:r>
            <a:r>
              <a:rPr lang="zh-CN" altLang="en-US"/>
              <a:t>特征。</a:t>
            </a:r>
            <a:endParaRPr lang="en-US" altLang="zh-CN"/>
          </a:p>
          <a:p>
            <a:endParaRPr lang="en-US" altLang="zh-CN"/>
          </a:p>
          <a:p>
            <a:r>
              <a:rPr lang="en-US" altLang="zh-CN"/>
              <a:t>ORB</a:t>
            </a:r>
            <a:r>
              <a:rPr lang="zh-CN" altLang="en-US"/>
              <a:t>（</a:t>
            </a:r>
            <a:r>
              <a:rPr lang="en-US" altLang="zh-CN"/>
              <a:t>Oriented FAST and Rotated BRIEF</a:t>
            </a:r>
            <a:r>
              <a:rPr lang="zh-CN" altLang="en-US"/>
              <a:t>，</a:t>
            </a:r>
            <a:r>
              <a:rPr lang="en-US" altLang="zh-CN"/>
              <a:t>ɔː.ri.en.tɪd</a:t>
            </a:r>
            <a:r>
              <a:rPr lang="zh-CN" altLang="en-US"/>
              <a:t>，）是一种特征点，由关键点和描述子组成，关键点是指该特征点在图像里的位置，描述子通常是一个向量，按照某种人为设计的方式，描述了该关键点周围像素的信息 。</a:t>
            </a:r>
          </a:p>
          <a:p>
            <a:endParaRPr lang="zh-CN" alt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orbslam</a:t>
            </a:r>
            <a:r>
              <a:rPr lang="zh-CN" altLang="en-US"/>
              <a:t>用的是**</a:t>
            </a:r>
            <a:r>
              <a:rPr lang="en-US" altLang="zh-CN"/>
              <a:t>FAST</a:t>
            </a:r>
            <a:r>
              <a:rPr lang="zh-CN" altLang="en-US"/>
              <a:t>关键点**，</a:t>
            </a:r>
            <a:r>
              <a:rPr lang="en-US" altLang="zh-CN"/>
              <a:t>FAST</a:t>
            </a:r>
            <a:r>
              <a:rPr lang="zh-CN" altLang="en-US"/>
              <a:t>是一种检测角点的方法，主要检测局部像素灰度变化明显的地方。（</a:t>
            </a:r>
            <a:r>
              <a:rPr lang="en-US" altLang="zh-CN"/>
              <a:t>ORB </a:t>
            </a:r>
            <a:r>
              <a:rPr lang="zh-CN" altLang="en-US"/>
              <a:t>特征点使用图像金字塔来确保特征点的尺度不变性，关键点的“主方向”就可以表示为从圆形图像形心 </a:t>
            </a:r>
            <a:r>
              <a:rPr lang="en-US" altLang="zh-CN"/>
              <a:t>O </a:t>
            </a:r>
            <a:r>
              <a:rPr lang="zh-CN" altLang="en-US"/>
              <a:t>指向质心 </a:t>
            </a:r>
            <a:r>
              <a:rPr lang="en-US" altLang="zh-CN"/>
              <a:t>C </a:t>
            </a:r>
            <a:r>
              <a:rPr lang="zh-CN" altLang="en-US"/>
              <a:t>的方向向量）</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关键点选取流程为：</a:t>
            </a:r>
          </a:p>
          <a:p>
            <a:r>
              <a:rPr lang="en-US" altLang="zh-CN"/>
              <a:t>1.</a:t>
            </a:r>
            <a:r>
              <a:rPr lang="zh-CN" altLang="en-US"/>
              <a:t>在图像中选取像素</a:t>
            </a:r>
            <a:r>
              <a:rPr lang="en-US" altLang="zh-CN"/>
              <a:t>p</a:t>
            </a:r>
            <a:r>
              <a:rPr lang="zh-CN" altLang="en-US"/>
              <a:t>，假设它的亮度为</a:t>
            </a:r>
            <a:r>
              <a:rPr lang="en-US" altLang="zh-CN"/>
              <a:t>Ip</a:t>
            </a:r>
          </a:p>
          <a:p>
            <a:r>
              <a:rPr lang="en-US" altLang="zh-CN"/>
              <a:t>2</a:t>
            </a:r>
            <a:r>
              <a:rPr lang="zh-CN" altLang="en-US"/>
              <a:t>，设置一个阈值</a:t>
            </a:r>
            <a:r>
              <a:rPr lang="en-US" altLang="zh-CN"/>
              <a:t>T</a:t>
            </a:r>
            <a:r>
              <a:rPr lang="zh-CN" altLang="en-US"/>
              <a:t>（比如</a:t>
            </a:r>
            <a:r>
              <a:rPr lang="en-US" altLang="zh-CN"/>
              <a:t>Ip</a:t>
            </a:r>
            <a:r>
              <a:rPr lang="zh-CN" altLang="en-US"/>
              <a:t>的</a:t>
            </a:r>
            <a:r>
              <a:rPr lang="en-US" altLang="zh-CN"/>
              <a:t>20%</a:t>
            </a:r>
            <a:r>
              <a:rPr lang="zh-CN" altLang="en-US"/>
              <a:t>）。</a:t>
            </a:r>
          </a:p>
          <a:p>
            <a:r>
              <a:rPr lang="en-US" altLang="zh-CN"/>
              <a:t>3.</a:t>
            </a:r>
            <a:r>
              <a:rPr lang="zh-CN" altLang="en-US"/>
              <a:t>以像素</a:t>
            </a:r>
            <a:r>
              <a:rPr lang="en-US" altLang="zh-CN"/>
              <a:t>p</a:t>
            </a:r>
            <a:r>
              <a:rPr lang="zh-CN" altLang="en-US"/>
              <a:t>为中心，选取半径为</a:t>
            </a:r>
            <a:r>
              <a:rPr lang="en-US" altLang="zh-CN"/>
              <a:t>3</a:t>
            </a:r>
            <a:r>
              <a:rPr lang="zh-CN" altLang="en-US"/>
              <a:t>的圆上的</a:t>
            </a:r>
            <a:r>
              <a:rPr lang="en-US" altLang="zh-CN"/>
              <a:t>16</a:t>
            </a:r>
            <a:r>
              <a:rPr lang="zh-CN" altLang="en-US"/>
              <a:t>个像素点。</a:t>
            </a:r>
          </a:p>
          <a:p>
            <a:r>
              <a:rPr lang="en-US" altLang="zh-CN"/>
              <a:t>4</a:t>
            </a:r>
            <a:r>
              <a:rPr lang="zh-CN" altLang="en-US"/>
              <a:t>，假如选取的圆上，有连续的</a:t>
            </a:r>
            <a:r>
              <a:rPr lang="en-US" altLang="zh-CN"/>
              <a:t>N</a:t>
            </a:r>
            <a:r>
              <a:rPr lang="zh-CN" altLang="en-US"/>
              <a:t>个点的亮度大于</a:t>
            </a:r>
            <a:r>
              <a:rPr lang="en-US" altLang="zh-CN"/>
              <a:t>Ip+T</a:t>
            </a:r>
            <a:r>
              <a:rPr lang="zh-CN" altLang="en-US"/>
              <a:t>或小于</a:t>
            </a:r>
            <a:r>
              <a:rPr lang="en-US" altLang="zh-CN"/>
              <a:t>Ip-T</a:t>
            </a:r>
            <a:r>
              <a:rPr lang="zh-CN" altLang="en-US"/>
              <a:t>，那么像素</a:t>
            </a:r>
            <a:r>
              <a:rPr lang="en-US" altLang="zh-CN"/>
              <a:t>p</a:t>
            </a:r>
            <a:r>
              <a:rPr lang="zh-CN" altLang="en-US"/>
              <a:t>可以被认为是特征点（</a:t>
            </a:r>
            <a:r>
              <a:rPr lang="en-US" altLang="zh-CN"/>
              <a:t>N</a:t>
            </a:r>
            <a:r>
              <a:rPr lang="zh-CN" altLang="en-US"/>
              <a:t>通常取</a:t>
            </a:r>
            <a:r>
              <a:rPr lang="en-US" altLang="zh-CN"/>
              <a:t>12</a:t>
            </a:r>
            <a:r>
              <a:rPr lang="zh-CN" altLang="en-US"/>
              <a:t>，即为</a:t>
            </a:r>
            <a:r>
              <a:rPr lang="en-US" altLang="zh-CN"/>
              <a:t>FAST-12</a:t>
            </a:r>
            <a:r>
              <a:rPr lang="zh-CN" altLang="en-US"/>
              <a:t>。其它常用的</a:t>
            </a:r>
            <a:r>
              <a:rPr lang="en-US" altLang="zh-CN"/>
              <a:t>N</a:t>
            </a:r>
            <a:r>
              <a:rPr lang="zh-CN" altLang="en-US"/>
              <a:t>取值为</a:t>
            </a:r>
            <a:r>
              <a:rPr lang="en-US" altLang="zh-CN"/>
              <a:t>9 </a:t>
            </a:r>
            <a:r>
              <a:rPr lang="zh-CN" altLang="en-US"/>
              <a:t>和</a:t>
            </a:r>
            <a:r>
              <a:rPr lang="en-US" altLang="zh-CN"/>
              <a:t>11</a:t>
            </a:r>
            <a:r>
              <a:rPr lang="zh-CN" altLang="en-US"/>
              <a:t>，他们分别被称为 </a:t>
            </a:r>
            <a:r>
              <a:rPr lang="en-US" altLang="zh-CN"/>
              <a:t>FAST-9</a:t>
            </a:r>
            <a:r>
              <a:rPr lang="zh-CN" altLang="en-US"/>
              <a:t>，</a:t>
            </a:r>
            <a:r>
              <a:rPr lang="en-US" altLang="zh-CN"/>
              <a:t>FAST-11</a:t>
            </a:r>
            <a:r>
              <a:rPr lang="zh-CN" altLang="en-US"/>
              <a:t>）。</a:t>
            </a:r>
          </a:p>
          <a:p>
            <a:r>
              <a:rPr lang="en-US" altLang="zh-CN"/>
              <a:t>5</a:t>
            </a:r>
            <a:r>
              <a:rPr lang="zh-CN" altLang="en-US"/>
              <a:t>，循环以上四步，对每一个像素执行相同的操作。</a:t>
            </a:r>
          </a:p>
          <a:p>
            <a:endParaRPr lang="zh-CN" altLang="en-US"/>
          </a:p>
          <a:p>
            <a:r>
              <a:rPr lang="zh-CN" altLang="en-US"/>
              <a:t>特征点的第二个属性是描述子，在大小、方向、明暗不同的图像中，同一特征点应具有足够相似的描述子。（</a:t>
            </a:r>
            <a:r>
              <a:rPr lang="zh-CN" altLang="zh-CN" sz="1800">
                <a:effectLst/>
                <a:ea typeface="等线" panose="02010600030101010101" pitchFamily="2" charset="-122"/>
                <a:cs typeface="Times New Roman" panose="02020603050405020304" pitchFamily="18" charset="0"/>
              </a:rPr>
              <a:t>实际情况下，从不同的距离，不同的方向、角度，不同的光照条件下观察一个物体时，物体的大小，形状，明暗都会有所不同。但我们的大脑依然可以判断它是同一件物体</a:t>
            </a:r>
            <a:r>
              <a:rPr lang="zh-CN" altLang="en-US"/>
              <a:t>）</a:t>
            </a:r>
            <a:endParaRPr lang="en-US" altLang="zh-CN"/>
          </a:p>
          <a:p>
            <a:endParaRPr lang="en-US" altLang="zh-CN"/>
          </a:p>
          <a:p>
            <a:r>
              <a:rPr lang="zh-CN" altLang="en-US"/>
              <a:t>描述子是一种二进制向量，就是由许多个 </a:t>
            </a:r>
            <a:r>
              <a:rPr lang="en-US" altLang="zh-CN"/>
              <a:t>0 </a:t>
            </a:r>
            <a:r>
              <a:rPr lang="zh-CN" altLang="en-US"/>
              <a:t>和 </a:t>
            </a:r>
            <a:r>
              <a:rPr lang="en-US" altLang="zh-CN"/>
              <a:t>1 </a:t>
            </a:r>
            <a:r>
              <a:rPr lang="zh-CN" altLang="en-US"/>
              <a:t>组成，这里的 </a:t>
            </a:r>
            <a:r>
              <a:rPr lang="en-US" altLang="zh-CN"/>
              <a:t>0 </a:t>
            </a:r>
            <a:r>
              <a:rPr lang="zh-CN" altLang="en-US"/>
              <a:t>和 </a:t>
            </a:r>
            <a:r>
              <a:rPr lang="en-US" altLang="zh-CN"/>
              <a:t>1 </a:t>
            </a:r>
            <a:r>
              <a:rPr lang="zh-CN" altLang="en-US"/>
              <a:t>编码了关键点附近两个像素的大小关系。</a:t>
            </a:r>
            <a:endParaRPr lang="en-US" altLang="zh-CN"/>
          </a:p>
          <a:p>
            <a:endParaRPr lang="en-US" altLang="zh-CN"/>
          </a:p>
          <a:p>
            <a:r>
              <a:rPr lang="zh-CN" altLang="en-US"/>
              <a:t>我们以关键点为中心，取一定大小的图像窗口</a:t>
            </a:r>
            <a:r>
              <a:rPr lang="en-US" altLang="zh-CN"/>
              <a:t>p</a:t>
            </a:r>
            <a:r>
              <a:rPr lang="zh-CN" altLang="en-US"/>
              <a:t>。在窗口内随机选取</a:t>
            </a:r>
            <a:r>
              <a:rPr lang="en-US" altLang="zh-CN"/>
              <a:t>N</a:t>
            </a:r>
            <a:r>
              <a:rPr lang="zh-CN" altLang="en-US"/>
              <a:t>对点，每对点，比较二者像素的大小，进行二进制赋值</a:t>
            </a:r>
            <a:endParaRPr lang="en-US" altLang="zh-CN"/>
          </a:p>
          <a:p>
            <a:endParaRPr lang="en-US" altLang="zh-CN"/>
          </a:p>
          <a:p>
            <a:endParaRPr lang="zh-CN" altLang="en-US" dirty="0"/>
          </a:p>
        </p:txBody>
      </p:sp>
      <p:sp>
        <p:nvSpPr>
          <p:cNvPr id="4" name="灯片编号占位符 3">
            <a:extLst>
              <a:ext uri="{FF2B5EF4-FFF2-40B4-BE49-F238E27FC236}">
                <a16:creationId xmlns:a16="http://schemas.microsoft.com/office/drawing/2014/main" id="{6E32CC9B-30EB-2EA8-188E-9AC5166FFC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24828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7A46C-4B02-524E-9C91-C302DC9DD9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E25612-1BB4-A0C2-C035-A51EAC2992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7718103-7477-B4B6-5C83-27AC4F5A520E}"/>
              </a:ext>
            </a:extLst>
          </p:cNvPr>
          <p:cNvSpPr>
            <a:spLocks noGrp="1"/>
          </p:cNvSpPr>
          <p:nvPr>
            <p:ph type="body" idx="1"/>
          </p:nvPr>
        </p:nvSpPr>
        <p:spPr/>
        <p:txBody>
          <a:bodyPr/>
          <a:lstStyle/>
          <a:p>
            <a:r>
              <a:rPr lang="zh-CN" altLang="en-US"/>
              <a:t>提取到图像上的特征点之后，跟踪线程的第二个主要工作就是用特征点对相机位姿进行初步的估计</a:t>
            </a:r>
          </a:p>
          <a:p>
            <a:endParaRPr lang="zh-CN" altLang="en-US"/>
          </a:p>
          <a:p>
            <a:r>
              <a:rPr lang="zh-CN" altLang="en-US"/>
              <a:t>会用到几种估计方法，第一个是参考关键帧跟踪</a:t>
            </a:r>
          </a:p>
          <a:p>
            <a:endParaRPr lang="zh-CN" altLang="en-US"/>
          </a:p>
          <a:p>
            <a:r>
              <a:rPr lang="zh-CN" altLang="en-US"/>
              <a:t>在地图初始化之后，把参与初始化的第</a:t>
            </a:r>
            <a:r>
              <a:rPr lang="en-US" altLang="zh-CN"/>
              <a:t>1</a:t>
            </a:r>
            <a:r>
              <a:rPr lang="zh-CN" altLang="en-US"/>
              <a:t>、</a:t>
            </a:r>
            <a:r>
              <a:rPr lang="en-US" altLang="zh-CN"/>
              <a:t>2</a:t>
            </a:r>
            <a:r>
              <a:rPr lang="zh-CN" altLang="en-US"/>
              <a:t>帧都作为关键帧。当第</a:t>
            </a:r>
            <a:r>
              <a:rPr lang="en-US" altLang="zh-CN"/>
              <a:t>3</a:t>
            </a:r>
            <a:r>
              <a:rPr lang="zh-CN" altLang="en-US"/>
              <a:t>帧进来之后，使用的第一种跟踪方式就是参考关键帧跟踪（如何选取</a:t>
            </a:r>
            <a:r>
              <a:rPr lang="en-US" altLang="zh-CN"/>
              <a:t>1,2</a:t>
            </a:r>
            <a:r>
              <a:rPr lang="zh-CN" altLang="en-US"/>
              <a:t>帧，参与初始化的两帧各自特征点的数目都需要大于</a:t>
            </a:r>
            <a:r>
              <a:rPr lang="en-US" altLang="zh-CN"/>
              <a:t>100</a:t>
            </a:r>
            <a:r>
              <a:rPr lang="zh-CN" altLang="en-US"/>
              <a:t>。两帧特征点成功匹配的数目需要大于或等于</a:t>
            </a:r>
            <a:r>
              <a:rPr lang="en-US" altLang="zh-CN"/>
              <a:t>100</a:t>
            </a:r>
            <a:r>
              <a:rPr lang="zh-CN" altLang="en-US"/>
              <a:t>。两帧特征点三角化成功的三维点数目需要大于 </a:t>
            </a:r>
            <a:r>
              <a:rPr lang="en-US" altLang="zh-CN"/>
              <a:t>50</a:t>
            </a:r>
            <a:r>
              <a:rPr lang="zh-CN" altLang="en-US"/>
              <a:t>。）</a:t>
            </a:r>
          </a:p>
          <a:p>
            <a:endParaRPr lang="zh-CN" altLang="en-US"/>
          </a:p>
          <a:p>
            <a:r>
              <a:rPr lang="zh-CN" altLang="en-US"/>
              <a:t>参考关键帧跟踪就是将当前位姿未知的普通帧和它对应的位姿已知的参考关键帧进行特征匹配及优化，从而估计当前普通帧的位姿。</a:t>
            </a:r>
            <a:endParaRPr lang="en-US" altLang="zh-CN"/>
          </a:p>
          <a:p>
            <a:endParaRPr lang="en-US" altLang="zh-CN"/>
          </a:p>
          <a:p>
            <a:r>
              <a:rPr lang="zh-CN" altLang="en-US"/>
              <a:t>特征匹配方法有很多种，这里用到的是词袋匹配</a:t>
            </a:r>
          </a:p>
          <a:p>
            <a:endParaRPr lang="zh-CN" altLang="en-US"/>
          </a:p>
          <a:p>
            <a:r>
              <a:rPr lang="zh-CN" altLang="en-US"/>
              <a:t>直观理解，词袋就是装单词的袋子。词袋中的单词是没有顺序的，我们只关心某张图像中有没有出现某个单词，出现了多少次，而不关心到底是在图像哪个位置出现的，也不关心单词出现的先后顺序，这样可以实现高效索引。这里单词是特征点描述子的集合，一个集合对应一个单词</a:t>
            </a:r>
          </a:p>
          <a:p>
            <a:endParaRPr lang="zh-CN" altLang="en-US"/>
          </a:p>
          <a:p>
            <a:r>
              <a:rPr lang="zh-CN" altLang="en-US"/>
              <a:t>词袋匹配首先要有一个词典，然后根据图像中某个特征点的描述子，在字典中查找相应的单词  </a:t>
            </a:r>
          </a:p>
          <a:p>
            <a:endParaRPr lang="zh-CN" altLang="en-US"/>
          </a:p>
          <a:p>
            <a:r>
              <a:rPr lang="zh-CN" altLang="en-US"/>
              <a:t>词典通过聚类构造。（就是把已经提取的大量特征点聚类成一个含有 </a:t>
            </a:r>
            <a:r>
              <a:rPr lang="en-US" altLang="zh-CN"/>
              <a:t>k </a:t>
            </a:r>
            <a:r>
              <a:rPr lang="zh-CN" altLang="en-US"/>
              <a:t>个单词的字典，深度为 </a:t>
            </a:r>
            <a:r>
              <a:rPr lang="en-US" altLang="zh-CN"/>
              <a:t>d</a:t>
            </a:r>
            <a:r>
              <a:rPr lang="zh-CN" altLang="en-US"/>
              <a:t>，）</a:t>
            </a:r>
          </a:p>
          <a:p>
            <a:endParaRPr lang="zh-CN" altLang="en-US"/>
          </a:p>
          <a:p>
            <a:r>
              <a:rPr lang="en-US" altLang="zh-CN"/>
              <a:t>1. </a:t>
            </a:r>
            <a:r>
              <a:rPr lang="zh-CN" altLang="en-US"/>
              <a:t>首先在根节点，（用 </a:t>
            </a:r>
            <a:r>
              <a:rPr lang="en-US" altLang="zh-CN"/>
              <a:t>k-means </a:t>
            </a:r>
            <a:r>
              <a:rPr lang="zh-CN" altLang="en-US"/>
              <a:t>）以汉明距离作为分类依据，把所有特征点的描述子聚成 *</a:t>
            </a:r>
            <a:r>
              <a:rPr lang="en-US" altLang="zh-CN"/>
              <a:t>k* </a:t>
            </a:r>
            <a:r>
              <a:rPr lang="zh-CN" altLang="en-US"/>
              <a:t>类，得到第一层，</a:t>
            </a:r>
          </a:p>
          <a:p>
            <a:endParaRPr lang="zh-CN" altLang="en-US"/>
          </a:p>
          <a:p>
            <a:r>
              <a:rPr lang="en-US" altLang="zh-CN"/>
              <a:t>2. </a:t>
            </a:r>
            <a:r>
              <a:rPr lang="zh-CN" altLang="en-US"/>
              <a:t>对第一层的每个节点，把属于该节点的特征点往下再聚成 *</a:t>
            </a:r>
            <a:r>
              <a:rPr lang="en-US" altLang="zh-CN"/>
              <a:t>k* </a:t>
            </a:r>
            <a:r>
              <a:rPr lang="zh-CN" altLang="en-US"/>
              <a:t>类，得到下一层。</a:t>
            </a:r>
          </a:p>
          <a:p>
            <a:r>
              <a:rPr lang="en-US" altLang="zh-CN"/>
              <a:t>3. </a:t>
            </a:r>
            <a:r>
              <a:rPr lang="zh-CN" altLang="en-US"/>
              <a:t>依此类推，最后得到叶子层。叶子层即为所谓的 </a:t>
            </a:r>
            <a:r>
              <a:rPr lang="en-US" altLang="zh-CN"/>
              <a:t>Words</a:t>
            </a:r>
          </a:p>
          <a:p>
            <a:endParaRPr lang="en-US" altLang="zh-CN"/>
          </a:p>
          <a:p>
            <a:r>
              <a:rPr lang="zh-CN" altLang="en-US"/>
              <a:t>其中每一个节点都有一个值用来表示聚类中心。例如根节点有</a:t>
            </a:r>
            <a:r>
              <a:rPr lang="en-US" altLang="zh-CN"/>
              <a:t>1000</a:t>
            </a:r>
            <a:r>
              <a:rPr lang="zh-CN" altLang="en-US"/>
              <a:t>个描述子，就会根据这些描述子计算一个聚类中心。类似的最下面那一层，也会根据其中被分配到的描述子计算聚类中心，聚类中心就是单词</a:t>
            </a:r>
          </a:p>
          <a:p>
            <a:endParaRPr lang="zh-CN" altLang="en-US"/>
          </a:p>
          <a:p>
            <a:r>
              <a:rPr lang="zh-CN" altLang="en-US"/>
              <a:t>聚类中心（其实也相当于是描述子），就是当前要查找的描述子对应的单词</a:t>
            </a:r>
          </a:p>
          <a:p>
            <a:endParaRPr lang="zh-CN" altLang="en-US"/>
          </a:p>
          <a:p>
            <a:endParaRPr lang="zh-CN" altLang="en-US"/>
          </a:p>
          <a:p>
            <a:endParaRPr lang="zh-CN" altLang="en-US"/>
          </a:p>
          <a:p>
            <a:r>
              <a:rPr lang="zh-CN" altLang="en-US"/>
              <a:t>有了匹配方式之后，进行参考关键帧跟踪</a:t>
            </a:r>
          </a:p>
          <a:p>
            <a:endParaRPr lang="zh-CN" altLang="en-US"/>
          </a:p>
          <a:p>
            <a:r>
              <a:rPr lang="zh-CN" altLang="en-US"/>
              <a:t>首先将当前普通帧的描述子转化为单词。一帧图像可以用若干个单词进行表示，每个单词会记录在词典树中的</a:t>
            </a:r>
            <a:r>
              <a:rPr lang="en-US" altLang="zh-CN"/>
              <a:t>id</a:t>
            </a:r>
          </a:p>
          <a:p>
            <a:endParaRPr lang="zh-CN" altLang="en-US"/>
          </a:p>
          <a:p>
            <a:r>
              <a:rPr lang="zh-CN" altLang="en-US"/>
              <a:t>对当前帧与参考帧之间属于同一节点（同一节点才可能是匹配点）的特征点，通过描述子距离进行匹配。遍历该</a:t>
            </a:r>
            <a:r>
              <a:rPr lang="en-US" altLang="zh-CN"/>
              <a:t>node</a:t>
            </a:r>
            <a:r>
              <a:rPr lang="zh-CN" altLang="en-US"/>
              <a:t>中特征点，特征点最小距离明显小于次小距离才作为成功匹配点</a:t>
            </a:r>
          </a:p>
          <a:p>
            <a:endParaRPr lang="zh-CN" altLang="en-US"/>
          </a:p>
          <a:p>
            <a:r>
              <a:rPr lang="zh-CN" altLang="en-US"/>
              <a:t>记录特征匹配成功后当前帧中的每个特征点对应的，参考关键帧中的地图点，用于后面重投影</a:t>
            </a:r>
            <a:endParaRPr lang="en-US" altLang="zh-CN"/>
          </a:p>
          <a:p>
            <a:endParaRPr lang="zh-CN" altLang="en-US"/>
          </a:p>
          <a:p>
            <a:r>
              <a:rPr lang="zh-CN" altLang="en-US"/>
              <a:t>第四步通过重投影误差获得准确位姿**。已知当前帧和参考帧的两个匹配的像素点</a:t>
            </a:r>
            <a:r>
              <a:rPr lang="en-US" altLang="zh-CN"/>
              <a:t>p1</a:t>
            </a:r>
            <a:r>
              <a:rPr lang="zh-CN" altLang="en-US"/>
              <a:t>和</a:t>
            </a:r>
            <a:r>
              <a:rPr lang="en-US" altLang="zh-CN"/>
              <a:t>p2</a:t>
            </a:r>
            <a:r>
              <a:rPr lang="zh-CN" altLang="en-US"/>
              <a:t>（观测值），估计位姿将前帧像素点投影到后帧上得到像素点的估计值</a:t>
            </a:r>
            <a:r>
              <a:rPr lang="en-US" altLang="zh-CN"/>
              <a:t>P2_hat</a:t>
            </a:r>
            <a:r>
              <a:rPr lang="zh-CN" altLang="en-US"/>
              <a:t>。因为估计位姿极有可能不准确，所以</a:t>
            </a:r>
            <a:r>
              <a:rPr lang="en-US" altLang="zh-CN"/>
              <a:t>p2</a:t>
            </a:r>
            <a:r>
              <a:rPr lang="zh-CN" altLang="en-US"/>
              <a:t>和</a:t>
            </a:r>
            <a:r>
              <a:rPr lang="en-US" altLang="zh-CN"/>
              <a:t>p2_hat</a:t>
            </a:r>
            <a:r>
              <a:rPr lang="zh-CN" altLang="en-US"/>
              <a:t>会有一定的差距，（用最小二乘使误差趋于</a:t>
            </a:r>
            <a:r>
              <a:rPr lang="en-US" altLang="zh-CN"/>
              <a:t>0</a:t>
            </a:r>
            <a:r>
              <a:rPr lang="zh-CN" altLang="en-US"/>
              <a:t>）</a:t>
            </a:r>
          </a:p>
          <a:p>
            <a:endParaRPr lang="zh-CN" altLang="en-US"/>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（第四步的优化会决定匹配成功的哪些地图点是否为外点，抛弃完外点之后最终可以确定匹配点数，如果大于等于</a:t>
            </a:r>
            <a:r>
              <a:rPr lang="en-US" altLang="zh-CN"/>
              <a:t>10</a:t>
            </a:r>
            <a:r>
              <a:rPr lang="zh-CN" altLang="en-US"/>
              <a:t>，则跟踪成功）</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endParaRPr lang="en-US" altLang="zh-CN"/>
          </a:p>
          <a:p>
            <a:endParaRPr lang="zh-CN" altLang="en-US" dirty="0"/>
          </a:p>
        </p:txBody>
      </p:sp>
      <p:sp>
        <p:nvSpPr>
          <p:cNvPr id="4" name="灯片编号占位符 3">
            <a:extLst>
              <a:ext uri="{FF2B5EF4-FFF2-40B4-BE49-F238E27FC236}">
                <a16:creationId xmlns:a16="http://schemas.microsoft.com/office/drawing/2014/main" id="{89314D2B-5D21-886F-7654-EC03E24010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58428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p>
        </p:txBody>
      </p:sp>
      <p:sp>
        <p:nvSpPr>
          <p:cNvPr id="5" name="灯片编号占位符 4"/>
          <p:cNvSpPr>
            <a:spLocks noGrp="1"/>
          </p:cNvSpPr>
          <p:nvPr>
            <p:ph type="sldNum" sz="quarter" idx="10"/>
          </p:nvPr>
        </p:nvSpPr>
        <p:spPr/>
        <p:txBody>
          <a:bodyPr/>
          <a:lstStyle/>
          <a:p>
            <a:fld id="{54B3F8C3-4D34-464E-BB5A-60724E4C6E9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pPr/>
              <a:t>‹#›</a:t>
            </a:fld>
            <a:r>
              <a:rPr lang="en-US" altLang="zh-CN" dirty="0"/>
              <a:t>/46</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oleObject" Target="../embeddings/oleObject9.bin"/><Relationship Id="rId18" Type="http://schemas.openxmlformats.org/officeDocument/2006/relationships/image" Target="../media/image45.wmf"/><Relationship Id="rId26" Type="http://schemas.openxmlformats.org/officeDocument/2006/relationships/image" Target="../media/image47.wmf"/><Relationship Id="rId3" Type="http://schemas.openxmlformats.org/officeDocument/2006/relationships/image" Target="../media/image40.png"/><Relationship Id="rId21" Type="http://schemas.openxmlformats.org/officeDocument/2006/relationships/oleObject" Target="../embeddings/oleObject11.bin"/><Relationship Id="rId34" Type="http://schemas.openxmlformats.org/officeDocument/2006/relationships/image" Target="../media/image49.wmf"/><Relationship Id="rId7" Type="http://schemas.openxmlformats.org/officeDocument/2006/relationships/image" Target="../media/image42.wmf"/><Relationship Id="rId12" Type="http://schemas.openxmlformats.org/officeDocument/2006/relationships/image" Target="../media/image43.wmf"/><Relationship Id="rId17" Type="http://schemas.openxmlformats.org/officeDocument/2006/relationships/oleObject" Target="../embeddings/oleObject10.bin"/><Relationship Id="rId25" Type="http://schemas.openxmlformats.org/officeDocument/2006/relationships/oleObject" Target="../embeddings/oleObject12.bin"/><Relationship Id="rId33" Type="http://schemas.openxmlformats.org/officeDocument/2006/relationships/oleObject" Target="../embeddings/oleObject14.bin"/><Relationship Id="rId2" Type="http://schemas.openxmlformats.org/officeDocument/2006/relationships/notesSlide" Target="../notesSlides/notesSlide10.xml"/><Relationship Id="rId16" Type="http://schemas.openxmlformats.org/officeDocument/2006/relationships/image" Target="../media/image44.png"/><Relationship Id="rId20" Type="http://schemas.openxmlformats.org/officeDocument/2006/relationships/image" Target="../media/image45.wmf"/><Relationship Id="rId29" Type="http://schemas.openxmlformats.org/officeDocument/2006/relationships/oleObject" Target="../embeddings/oleObject13.bin"/><Relationship Id="rId1" Type="http://schemas.openxmlformats.org/officeDocument/2006/relationships/slideLayout" Target="../slideLayouts/slideLayout1.xml"/><Relationship Id="rId6" Type="http://schemas.openxmlformats.org/officeDocument/2006/relationships/oleObject" Target="../embeddings/oleObject8.bin"/><Relationship Id="rId11" Type="http://schemas.openxmlformats.org/officeDocument/2006/relationships/oleObject" Target="../embeddings/oleObject9.bin"/><Relationship Id="rId24" Type="http://schemas.openxmlformats.org/officeDocument/2006/relationships/image" Target="../media/image46.wmf"/><Relationship Id="rId32" Type="http://schemas.openxmlformats.org/officeDocument/2006/relationships/image" Target="../media/image48.wmf"/><Relationship Id="rId37" Type="http://schemas.openxmlformats.org/officeDocument/2006/relationships/image" Target="../media/image36.png"/><Relationship Id="rId5" Type="http://schemas.openxmlformats.org/officeDocument/2006/relationships/image" Target="../media/image41.emf"/><Relationship Id="rId15" Type="http://schemas.openxmlformats.org/officeDocument/2006/relationships/image" Target="../media/image43.png"/><Relationship Id="rId23" Type="http://schemas.openxmlformats.org/officeDocument/2006/relationships/oleObject" Target="../embeddings/oleObject11.bin"/><Relationship Id="rId28" Type="http://schemas.openxmlformats.org/officeDocument/2006/relationships/image" Target="../media/image47.wmf"/><Relationship Id="rId36" Type="http://schemas.openxmlformats.org/officeDocument/2006/relationships/image" Target="../media/image49.wmf"/><Relationship Id="rId10" Type="http://schemas.openxmlformats.org/officeDocument/2006/relationships/image" Target="../media/image42.wmf"/><Relationship Id="rId19" Type="http://schemas.openxmlformats.org/officeDocument/2006/relationships/oleObject" Target="../embeddings/oleObject10.bin"/><Relationship Id="rId31" Type="http://schemas.openxmlformats.org/officeDocument/2006/relationships/oleObject" Target="../embeddings/oleObject13.bin"/><Relationship Id="rId4" Type="http://schemas.openxmlformats.org/officeDocument/2006/relationships/oleObject" Target="../embeddings/oleObject7.bin"/><Relationship Id="rId9" Type="http://schemas.openxmlformats.org/officeDocument/2006/relationships/oleObject" Target="../embeddings/oleObject8.bin"/><Relationship Id="rId14" Type="http://schemas.openxmlformats.org/officeDocument/2006/relationships/image" Target="../media/image43.wmf"/><Relationship Id="rId22" Type="http://schemas.openxmlformats.org/officeDocument/2006/relationships/image" Target="../media/image46.wmf"/><Relationship Id="rId27" Type="http://schemas.openxmlformats.org/officeDocument/2006/relationships/oleObject" Target="../embeddings/oleObject12.bin"/><Relationship Id="rId30" Type="http://schemas.openxmlformats.org/officeDocument/2006/relationships/image" Target="../media/image48.wmf"/><Relationship Id="rId35" Type="http://schemas.openxmlformats.org/officeDocument/2006/relationships/oleObject" Target="../embeddings/oleObject14.bin"/></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40.png"/><Relationship Id="rId4" Type="http://schemas.openxmlformats.org/officeDocument/2006/relationships/image" Target="../media/image54.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44.png"/><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notesSlide" Target="../notesSlides/notesSlide17.xml"/><Relationship Id="rId16"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55.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75.png"/><Relationship Id="rId7" Type="http://schemas.openxmlformats.org/officeDocument/2006/relationships/image" Target="../media/image77.wm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oleObject" Target="../embeddings/oleObject16.bin"/><Relationship Id="rId5" Type="http://schemas.openxmlformats.org/officeDocument/2006/relationships/image" Target="../media/image76.wmf"/><Relationship Id="rId4" Type="http://schemas.openxmlformats.org/officeDocument/2006/relationships/oleObject" Target="../embeddings/oleObject15.bin"/><Relationship Id="rId9" Type="http://schemas.openxmlformats.org/officeDocument/2006/relationships/image" Target="../media/image78.wmf"/></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gif"/><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1.wm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oleObject" Target="../embeddings/oleObject3.bin"/><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wmf"/><Relationship Id="rId5" Type="http://schemas.openxmlformats.org/officeDocument/2006/relationships/image" Target="../media/image16.png"/><Relationship Id="rId15" Type="http://schemas.openxmlformats.org/officeDocument/2006/relationships/image" Target="../media/image22.wmf"/><Relationship Id="rId10" Type="http://schemas.openxmlformats.org/officeDocument/2006/relationships/oleObject" Target="../embeddings/oleObject2.bin"/><Relationship Id="rId4" Type="http://schemas.openxmlformats.org/officeDocument/2006/relationships/image" Target="../media/image15.png"/><Relationship Id="rId9" Type="http://schemas.openxmlformats.org/officeDocument/2006/relationships/image" Target="../media/image19.wmf"/><Relationship Id="rId1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emf"/><Relationship Id="rId5" Type="http://schemas.openxmlformats.org/officeDocument/2006/relationships/oleObject" Target="../embeddings/oleObject5.bin"/><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wmf"/></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88725" y="2513877"/>
            <a:ext cx="8814550" cy="1830245"/>
          </a:xfrm>
          <a:prstGeom prst="rect">
            <a:avLst/>
          </a:prstGeom>
          <a:noFill/>
        </p:spPr>
        <p:txBody>
          <a:bodyPr wrap="square" rtlCol="0">
            <a:spAutoFit/>
          </a:bodyPr>
          <a:lstStyle/>
          <a:p>
            <a:pPr algn="ctr">
              <a:lnSpc>
                <a:spcPct val="150000"/>
              </a:lnSpc>
            </a:pPr>
            <a:r>
              <a:rPr lang="en-US" altLang="zh-CN" sz="4000" b="1">
                <a:solidFill>
                  <a:schemeClr val="accent1">
                    <a:lumMod val="50000"/>
                  </a:schemeClr>
                </a:solidFill>
                <a:latin typeface="微软雅黑" panose="020B0503020204020204" pitchFamily="34" charset="-122"/>
                <a:ea typeface="微软雅黑" panose="020B0503020204020204" pitchFamily="34" charset="-122"/>
              </a:rPr>
              <a:t>ORB-SLAM </a:t>
            </a:r>
            <a:r>
              <a:rPr lang="zh-CN" altLang="en-US" sz="4000" b="1">
                <a:solidFill>
                  <a:schemeClr val="accent1">
                    <a:lumMod val="50000"/>
                  </a:schemeClr>
                </a:solidFill>
                <a:latin typeface="微软雅黑" panose="020B0503020204020204" pitchFamily="34" charset="-122"/>
                <a:ea typeface="微软雅黑" panose="020B0503020204020204" pitchFamily="34" charset="-122"/>
              </a:rPr>
              <a:t>原理与 </a:t>
            </a:r>
            <a:r>
              <a:rPr lang="en-US" altLang="zh-CN" sz="4000" b="1">
                <a:solidFill>
                  <a:schemeClr val="accent1">
                    <a:lumMod val="50000"/>
                  </a:schemeClr>
                </a:solidFill>
                <a:latin typeface="微软雅黑" panose="020B0503020204020204" pitchFamily="34" charset="-122"/>
                <a:ea typeface="微软雅黑" panose="020B0503020204020204" pitchFamily="34" charset="-122"/>
              </a:rPr>
              <a:t>EdgeSLAM </a:t>
            </a:r>
            <a:r>
              <a:rPr lang="zh-CN" altLang="en-US" sz="4000" b="1">
                <a:solidFill>
                  <a:schemeClr val="accent1">
                    <a:lumMod val="50000"/>
                  </a:schemeClr>
                </a:solidFill>
                <a:latin typeface="微软雅黑" panose="020B0503020204020204" pitchFamily="34" charset="-122"/>
                <a:ea typeface="微软雅黑" panose="020B0503020204020204" pitchFamily="34" charset="-122"/>
              </a:rPr>
              <a:t>下的网络资源优化</a:t>
            </a:r>
            <a:endParaRPr lang="zh-CN" altLang="en-US" sz="3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096787" y="4999431"/>
            <a:ext cx="1998426" cy="499624"/>
          </a:xfrm>
          <a:prstGeom prst="rect">
            <a:avLst/>
          </a:prstGeom>
          <a:noFill/>
        </p:spPr>
        <p:txBody>
          <a:bodyPr wrap="square" rtlCol="0">
            <a:spAutoFit/>
          </a:bodyPr>
          <a:lstStyle/>
          <a:p>
            <a:pPr>
              <a:lnSpc>
                <a:spcPct val="150000"/>
              </a:lnSpc>
            </a:pPr>
            <a:r>
              <a:rPr lang="zh-CN" altLang="en-US" sz="2000" b="1">
                <a:solidFill>
                  <a:schemeClr val="accent1">
                    <a:lumMod val="50000"/>
                  </a:schemeClr>
                </a:solidFill>
                <a:latin typeface="微软雅黑" panose="020B0503020204020204" pitchFamily="34" charset="-122"/>
                <a:ea typeface="微软雅黑" panose="020B0503020204020204" pitchFamily="34" charset="-122"/>
              </a:rPr>
              <a:t>汇报人：朱煜朋</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294286" y="5499055"/>
            <a:ext cx="1603428" cy="499624"/>
          </a:xfrm>
          <a:prstGeom prst="rect">
            <a:avLst/>
          </a:prstGeom>
          <a:noFill/>
        </p:spPr>
        <p:txBody>
          <a:bodyPr wrap="square" rtlCol="0">
            <a:spAutoFit/>
          </a:bodyPr>
          <a:lstStyle/>
          <a:p>
            <a:pPr>
              <a:lnSpc>
                <a:spcPct val="150000"/>
              </a:lnSpc>
            </a:pPr>
            <a:r>
              <a:rPr lang="en-US" altLang="zh-CN" sz="2000" b="1">
                <a:solidFill>
                  <a:schemeClr val="accent1">
                    <a:lumMod val="50000"/>
                  </a:schemeClr>
                </a:solidFill>
                <a:latin typeface="微软雅黑" panose="020B0503020204020204" pitchFamily="34" charset="-122"/>
                <a:ea typeface="微软雅黑" panose="020B0503020204020204" pitchFamily="34" charset="-122"/>
              </a:rPr>
              <a:t>2025.04.28</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灯片编号占位符 2">
            <a:extLst>
              <a:ext uri="{FF2B5EF4-FFF2-40B4-BE49-F238E27FC236}">
                <a16:creationId xmlns:a16="http://schemas.microsoft.com/office/drawing/2014/main" id="{C3570E26-726B-4483-AD4F-2671489467BC}"/>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a:t>
            </a:fld>
            <a:r>
              <a:rPr lang="en-US" altLang="zh-CN">
                <a:solidFill>
                  <a:schemeClr val="accent1">
                    <a:lumMod val="50000"/>
                  </a:schemeClr>
                </a:solidFill>
              </a:rPr>
              <a:t>/20</a:t>
            </a:r>
            <a:endParaRPr lang="zh-CN" altLang="en-US" dirty="0">
              <a:solidFill>
                <a:schemeClr val="accent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1AF15-945E-EC5A-F2D4-E3FD33CEB6FA}"/>
            </a:ext>
          </a:extLst>
        </p:cNvPr>
        <p:cNvGrpSpPr/>
        <p:nvPr/>
      </p:nvGrpSpPr>
      <p:grpSpPr>
        <a:xfrm>
          <a:off x="0" y="0"/>
          <a:ext cx="0" cy="0"/>
          <a:chOff x="0" y="0"/>
          <a:chExt cx="0" cy="0"/>
        </a:xfrm>
      </p:grpSpPr>
      <p:sp>
        <p:nvSpPr>
          <p:cNvPr id="109" name="文本框 108">
            <a:extLst>
              <a:ext uri="{FF2B5EF4-FFF2-40B4-BE49-F238E27FC236}">
                <a16:creationId xmlns:a16="http://schemas.microsoft.com/office/drawing/2014/main" id="{ABE9EF63-0A2E-CA7C-8AC7-767CFE01CF11}"/>
              </a:ext>
            </a:extLst>
          </p:cNvPr>
          <p:cNvSpPr txBox="1"/>
          <p:nvPr/>
        </p:nvSpPr>
        <p:spPr>
          <a:xfrm>
            <a:off x="7695898" y="3463404"/>
            <a:ext cx="2119997" cy="202261"/>
          </a:xfrm>
          <a:prstGeom prst="rect">
            <a:avLst/>
          </a:prstGeom>
          <a:solidFill>
            <a:schemeClr val="accent1">
              <a:lumMod val="20000"/>
              <a:lumOff val="80000"/>
            </a:schemeClr>
          </a:solidFill>
        </p:spPr>
        <p:txBody>
          <a:bodyPr wrap="square" rtlCol="0">
            <a:spAutoFit/>
          </a:bodyPr>
          <a:lstStyle/>
          <a:p>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8" name="文本框 107">
            <a:extLst>
              <a:ext uri="{FF2B5EF4-FFF2-40B4-BE49-F238E27FC236}">
                <a16:creationId xmlns:a16="http://schemas.microsoft.com/office/drawing/2014/main" id="{228943C2-AB18-BFFA-CB9A-ECDA5D0F68AB}"/>
              </a:ext>
            </a:extLst>
          </p:cNvPr>
          <p:cNvSpPr txBox="1"/>
          <p:nvPr/>
        </p:nvSpPr>
        <p:spPr>
          <a:xfrm>
            <a:off x="7709271" y="2620511"/>
            <a:ext cx="2119997" cy="202261"/>
          </a:xfrm>
          <a:prstGeom prst="rect">
            <a:avLst/>
          </a:prstGeom>
          <a:solidFill>
            <a:schemeClr val="accent1">
              <a:lumMod val="20000"/>
              <a:lumOff val="80000"/>
            </a:schemeClr>
          </a:solidFill>
        </p:spPr>
        <p:txBody>
          <a:bodyPr wrap="square" rtlCol="0">
            <a:spAutoFit/>
          </a:bodyPr>
          <a:lstStyle/>
          <a:p>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7" name="文本框 106">
            <a:extLst>
              <a:ext uri="{FF2B5EF4-FFF2-40B4-BE49-F238E27FC236}">
                <a16:creationId xmlns:a16="http://schemas.microsoft.com/office/drawing/2014/main" id="{BD526B7A-DA4E-34B1-D6B0-99B9F7C45B8D}"/>
              </a:ext>
            </a:extLst>
          </p:cNvPr>
          <p:cNvSpPr txBox="1"/>
          <p:nvPr/>
        </p:nvSpPr>
        <p:spPr>
          <a:xfrm>
            <a:off x="7709272" y="3049162"/>
            <a:ext cx="2119997" cy="202261"/>
          </a:xfrm>
          <a:prstGeom prst="rect">
            <a:avLst/>
          </a:prstGeom>
          <a:solidFill>
            <a:schemeClr val="accent1">
              <a:lumMod val="20000"/>
              <a:lumOff val="80000"/>
            </a:schemeClr>
          </a:solidFill>
        </p:spPr>
        <p:txBody>
          <a:bodyPr wrap="square" rtlCol="0">
            <a:spAutoFit/>
          </a:bodyPr>
          <a:lstStyle/>
          <a:p>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8BD2644-0099-29D5-56D5-7442FD7BDDE0}"/>
              </a:ext>
            </a:extLst>
          </p:cNvPr>
          <p:cNvSpPr/>
          <p:nvPr/>
        </p:nvSpPr>
        <p:spPr>
          <a:xfrm>
            <a:off x="498836" y="1045525"/>
            <a:ext cx="2660000"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rgbClr val="002060"/>
                </a:solidFill>
                <a:latin typeface="微软雅黑" panose="020B0503020204020204" pitchFamily="34" charset="-122"/>
                <a:ea typeface="微软雅黑" panose="020B0503020204020204" pitchFamily="34" charset="-122"/>
              </a:rPr>
              <a:t>ORBSLAM</a:t>
            </a:r>
            <a:r>
              <a:rPr lang="zh-CN" altLang="en-US" b="1" kern="0">
                <a:solidFill>
                  <a:srgbClr val="002060"/>
                </a:solidFill>
                <a:latin typeface="微软雅黑" panose="020B0503020204020204" pitchFamily="34" charset="-122"/>
                <a:ea typeface="微软雅黑" panose="020B0503020204020204" pitchFamily="34" charset="-122"/>
              </a:rPr>
              <a:t>原理</a:t>
            </a:r>
            <a:endParaRPr lang="zh-CN" altLang="en-US" b="1" kern="0" dirty="0">
              <a:solidFill>
                <a:srgbClr val="002060"/>
              </a:solidFill>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9BC4EF62-AC5A-380E-1EEE-E86007898797}"/>
              </a:ext>
            </a:extLst>
          </p:cNvPr>
          <p:cNvPicPr>
            <a:picLocks noChangeAspect="1"/>
          </p:cNvPicPr>
          <p:nvPr/>
        </p:nvPicPr>
        <p:blipFill>
          <a:blip r:embed="rId3"/>
          <a:stretch>
            <a:fillRect/>
          </a:stretch>
        </p:blipFill>
        <p:spPr>
          <a:xfrm>
            <a:off x="4528039" y="2465472"/>
            <a:ext cx="2692021" cy="1435352"/>
          </a:xfrm>
          <a:prstGeom prst="rect">
            <a:avLst/>
          </a:prstGeom>
        </p:spPr>
      </p:pic>
      <p:sp>
        <p:nvSpPr>
          <p:cNvPr id="40" name="文本框 39">
            <a:extLst>
              <a:ext uri="{FF2B5EF4-FFF2-40B4-BE49-F238E27FC236}">
                <a16:creationId xmlns:a16="http://schemas.microsoft.com/office/drawing/2014/main" id="{4BE42E1A-ED6D-51BB-7CD6-1CEEB5B0C14A}"/>
              </a:ext>
            </a:extLst>
          </p:cNvPr>
          <p:cNvSpPr txBox="1"/>
          <p:nvPr/>
        </p:nvSpPr>
        <p:spPr>
          <a:xfrm>
            <a:off x="7709272" y="3045974"/>
            <a:ext cx="2049833" cy="230832"/>
          </a:xfrm>
          <a:prstGeom prst="rect">
            <a:avLst/>
          </a:prstGeom>
          <a:noFill/>
        </p:spPr>
        <p:txBody>
          <a:bodyPr wrap="square">
            <a:spAutoFit/>
          </a:bodyPr>
          <a:lstStyle/>
          <a:p>
            <a:pPr algn="ctr"/>
            <a:r>
              <a:rPr lang="zh-CN" altLang="en-US" sz="900" b="0" i="0">
                <a:effectLst/>
                <a:latin typeface="微软雅黑" panose="020B0503020204020204" pitchFamily="34" charset="-122"/>
                <a:ea typeface="微软雅黑" panose="020B0503020204020204" pitchFamily="34" charset="-122"/>
              </a:rPr>
              <a:t>投影点附近</a:t>
            </a:r>
            <a:r>
              <a:rPr lang="zh-CN" altLang="en-US" sz="900">
                <a:latin typeface="微软雅黑" panose="020B0503020204020204" pitchFamily="34" charset="-122"/>
                <a:ea typeface="微软雅黑" panose="020B0503020204020204" pitchFamily="34" charset="-122"/>
              </a:rPr>
              <a:t>区域</a:t>
            </a:r>
            <a:r>
              <a:rPr lang="zh-CN" altLang="en-US" sz="900" b="0" i="0">
                <a:effectLst/>
                <a:latin typeface="微软雅黑" panose="020B0503020204020204" pitchFamily="34" charset="-122"/>
                <a:ea typeface="微软雅黑" panose="020B0503020204020204" pitchFamily="34" charset="-122"/>
              </a:rPr>
              <a:t>搜索候选匹配点</a:t>
            </a:r>
            <a:endParaRPr lang="zh-CN" altLang="en-US" sz="90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2DC88E88-31B6-1C19-D7FD-8AD5AA641B91}"/>
              </a:ext>
            </a:extLst>
          </p:cNvPr>
          <p:cNvSpPr txBox="1"/>
          <p:nvPr/>
        </p:nvSpPr>
        <p:spPr>
          <a:xfrm>
            <a:off x="4448561" y="1589277"/>
            <a:ext cx="7025682" cy="253916"/>
          </a:xfrm>
          <a:prstGeom prst="rect">
            <a:avLst/>
          </a:prstGeom>
          <a:noFill/>
        </p:spPr>
        <p:txBody>
          <a:bodyPr wrap="square">
            <a:spAutoFit/>
          </a:bodyPr>
          <a:lstStyle/>
          <a:p>
            <a:r>
              <a:rPr lang="zh-CN" altLang="en-US" sz="1050" b="0" i="0">
                <a:solidFill>
                  <a:srgbClr val="4D4D4D"/>
                </a:solidFill>
                <a:effectLst/>
                <a:latin typeface="微软雅黑" panose="020B0503020204020204" pitchFamily="34" charset="-122"/>
                <a:ea typeface="微软雅黑" panose="020B0503020204020204" pitchFamily="34" charset="-122"/>
              </a:rPr>
              <a:t>合理假设：在相邻帧间</a:t>
            </a:r>
            <a:r>
              <a:rPr lang="zh-CN" altLang="en-US" sz="1050" b="0" i="0">
                <a:solidFill>
                  <a:srgbClr val="C00000"/>
                </a:solidFill>
                <a:effectLst/>
                <a:latin typeface="微软雅黑" panose="020B0503020204020204" pitchFamily="34" charset="-122"/>
                <a:ea typeface="微软雅黑" panose="020B0503020204020204" pitchFamily="34" charset="-122"/>
              </a:rPr>
              <a:t>极短</a:t>
            </a:r>
            <a:r>
              <a:rPr lang="zh-CN" altLang="en-US" sz="1050" b="0" i="0">
                <a:solidFill>
                  <a:srgbClr val="4D4D4D"/>
                </a:solidFill>
                <a:effectLst/>
                <a:latin typeface="微软雅黑" panose="020B0503020204020204" pitchFamily="34" charset="-122"/>
                <a:ea typeface="微软雅黑" panose="020B0503020204020204" pitchFamily="34" charset="-122"/>
              </a:rPr>
              <a:t>的时间内，相机处于</a:t>
            </a:r>
            <a:r>
              <a:rPr lang="zh-CN" altLang="en-US" sz="1050" b="0" i="0">
                <a:solidFill>
                  <a:srgbClr val="C00000"/>
                </a:solidFill>
                <a:effectLst/>
                <a:latin typeface="微软雅黑" panose="020B0503020204020204" pitchFamily="34" charset="-122"/>
                <a:ea typeface="微软雅黑" panose="020B0503020204020204" pitchFamily="34" charset="-122"/>
              </a:rPr>
              <a:t>匀速</a:t>
            </a:r>
            <a:r>
              <a:rPr lang="zh-CN" altLang="en-US" sz="1050" b="0" i="0">
                <a:solidFill>
                  <a:srgbClr val="4D4D4D"/>
                </a:solidFill>
                <a:effectLst/>
                <a:latin typeface="微软雅黑" panose="020B0503020204020204" pitchFamily="34" charset="-122"/>
                <a:ea typeface="微软雅黑" panose="020B0503020204020204" pitchFamily="34" charset="-122"/>
              </a:rPr>
              <a:t>运动状态</a:t>
            </a:r>
            <a:endParaRPr lang="zh-CN" altLang="en-US" sz="1050">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1A863FB1-4EAE-C41C-8A3F-50D45EFC6572}"/>
              </a:ext>
            </a:extLst>
          </p:cNvPr>
          <p:cNvGrpSpPr/>
          <p:nvPr/>
        </p:nvGrpSpPr>
        <p:grpSpPr>
          <a:xfrm>
            <a:off x="721696" y="1491821"/>
            <a:ext cx="2949369" cy="944532"/>
            <a:chOff x="721696" y="1491821"/>
            <a:chExt cx="2949369" cy="944532"/>
          </a:xfrm>
        </p:grpSpPr>
        <p:sp>
          <p:nvSpPr>
            <p:cNvPr id="14" name="矩形 13">
              <a:extLst>
                <a:ext uri="{FF2B5EF4-FFF2-40B4-BE49-F238E27FC236}">
                  <a16:creationId xmlns:a16="http://schemas.microsoft.com/office/drawing/2014/main" id="{C0292C8B-4F52-973F-F46D-21DDF8E26705}"/>
                </a:ext>
              </a:extLst>
            </p:cNvPr>
            <p:cNvSpPr/>
            <p:nvPr/>
          </p:nvSpPr>
          <p:spPr>
            <a:xfrm>
              <a:off x="721698" y="1491821"/>
              <a:ext cx="2949367" cy="944532"/>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5" name="文本框 14">
              <a:extLst>
                <a:ext uri="{FF2B5EF4-FFF2-40B4-BE49-F238E27FC236}">
                  <a16:creationId xmlns:a16="http://schemas.microsoft.com/office/drawing/2014/main" id="{26E8EC4E-D5BD-FFD1-8DBB-347452938CBF}"/>
                </a:ext>
              </a:extLst>
            </p:cNvPr>
            <p:cNvSpPr txBox="1"/>
            <p:nvPr/>
          </p:nvSpPr>
          <p:spPr>
            <a:xfrm>
              <a:off x="721698" y="1511615"/>
              <a:ext cx="1609864" cy="276999"/>
            </a:xfrm>
            <a:prstGeom prst="rect">
              <a:avLst/>
            </a:prstGeom>
            <a:noFill/>
          </p:spPr>
          <p:txBody>
            <a:bodyPr wrap="none" rtlCol="0">
              <a:spAutoFit/>
            </a:bodyPr>
            <a:lstStyle/>
            <a:p>
              <a:r>
                <a:rPr lang="en-US" altLang="zh-CN" sz="1200" b="1">
                  <a:solidFill>
                    <a:srgbClr val="C00000"/>
                  </a:solidFill>
                  <a:latin typeface="微软雅黑" panose="020B0503020204020204" pitchFamily="34" charset="-122"/>
                  <a:ea typeface="微软雅黑" panose="020B0503020204020204" pitchFamily="34" charset="-122"/>
                </a:rPr>
                <a:t>Tracking</a:t>
              </a:r>
              <a:r>
                <a:rPr lang="zh-CN" altLang="en-US" sz="1200">
                  <a:latin typeface="微软雅黑" panose="020B0503020204020204" pitchFamily="34" charset="-122"/>
                  <a:ea typeface="微软雅黑" panose="020B0503020204020204" pitchFamily="34" charset="-122"/>
                </a:rPr>
                <a:t>：跟踪线程</a:t>
              </a:r>
            </a:p>
          </p:txBody>
        </p:sp>
        <p:sp>
          <p:nvSpPr>
            <p:cNvPr id="17" name="文本框 16">
              <a:extLst>
                <a:ext uri="{FF2B5EF4-FFF2-40B4-BE49-F238E27FC236}">
                  <a16:creationId xmlns:a16="http://schemas.microsoft.com/office/drawing/2014/main" id="{309D6E3F-B629-EBFD-2C01-DB1E56BFD440}"/>
                </a:ext>
              </a:extLst>
            </p:cNvPr>
            <p:cNvSpPr txBox="1"/>
            <p:nvPr/>
          </p:nvSpPr>
          <p:spPr>
            <a:xfrm>
              <a:off x="721697" y="1740874"/>
              <a:ext cx="2052165"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LocalMapping</a:t>
              </a:r>
              <a:r>
                <a:rPr lang="zh-CN" altLang="en-US" sz="1200" i="0">
                  <a:effectLst/>
                  <a:latin typeface="微软雅黑" panose="020B0503020204020204" pitchFamily="34" charset="-122"/>
                  <a:ea typeface="微软雅黑" panose="020B0503020204020204" pitchFamily="34" charset="-122"/>
                </a:rPr>
                <a:t>：建图线程</a:t>
              </a:r>
              <a:endParaRPr lang="en-US" altLang="zh-CN" sz="1200" i="0">
                <a:effectLst/>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BECB9605-A47D-DD0A-9A79-3C1F4DC5FECB}"/>
                </a:ext>
              </a:extLst>
            </p:cNvPr>
            <p:cNvSpPr txBox="1"/>
            <p:nvPr/>
          </p:nvSpPr>
          <p:spPr>
            <a:xfrm>
              <a:off x="721696" y="2017139"/>
              <a:ext cx="1915909"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LoopClosing</a:t>
              </a:r>
              <a:r>
                <a:rPr lang="zh-CN" altLang="en-US" sz="1200">
                  <a:latin typeface="微软雅黑" panose="020B0503020204020204" pitchFamily="34" charset="-122"/>
                  <a:ea typeface="微软雅黑" panose="020B0503020204020204" pitchFamily="34" charset="-122"/>
                </a:rPr>
                <a:t>：闭环检测</a:t>
              </a:r>
              <a:endParaRPr lang="en-US" altLang="zh-CN" sz="1200" i="0">
                <a:effectLst/>
                <a:latin typeface="微软雅黑" panose="020B0503020204020204" pitchFamily="34" charset="-122"/>
                <a:ea typeface="微软雅黑" panose="020B0503020204020204" pitchFamily="34" charset="-122"/>
              </a:endParaRPr>
            </a:p>
          </p:txBody>
        </p:sp>
      </p:grpSp>
      <p:sp>
        <p:nvSpPr>
          <p:cNvPr id="35" name="矩形 34">
            <a:extLst>
              <a:ext uri="{FF2B5EF4-FFF2-40B4-BE49-F238E27FC236}">
                <a16:creationId xmlns:a16="http://schemas.microsoft.com/office/drawing/2014/main" id="{EB1D0430-8827-D183-F216-45E73D928FDF}"/>
              </a:ext>
            </a:extLst>
          </p:cNvPr>
          <p:cNvSpPr/>
          <p:nvPr/>
        </p:nvSpPr>
        <p:spPr>
          <a:xfrm>
            <a:off x="4251360" y="1240879"/>
            <a:ext cx="1490619"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lvl="0">
              <a:lnSpc>
                <a:spcPct val="115000"/>
              </a:lnSpc>
              <a:spcAft>
                <a:spcPts val="800"/>
              </a:spcAft>
              <a:buSzPts val="1000"/>
              <a:tabLst>
                <a:tab pos="457200" algn="l"/>
              </a:tabLst>
            </a:pPr>
            <a:r>
              <a:rPr lang="zh-CN" altLang="en-US" sz="1400" b="1" kern="100">
                <a:latin typeface="微软雅黑" panose="020B0503020204020204" pitchFamily="34" charset="-122"/>
                <a:ea typeface="微软雅黑" panose="020B0503020204020204" pitchFamily="34" charset="-122"/>
                <a:cs typeface="Times New Roman" panose="02020603050405020304" pitchFamily="18" charset="0"/>
              </a:rPr>
              <a:t>恒速模型跟踪</a:t>
            </a:r>
            <a:endParaRPr lang="zh-CN" alt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2AA16BFE-9030-1221-D30B-2024ADA4A883}"/>
              </a:ext>
            </a:extLst>
          </p:cNvPr>
          <p:cNvSpPr/>
          <p:nvPr/>
        </p:nvSpPr>
        <p:spPr>
          <a:xfrm>
            <a:off x="4401450" y="2167104"/>
            <a:ext cx="2119996" cy="288220"/>
          </a:xfrm>
          <a:prstGeom prst="rect">
            <a:avLst/>
          </a:prstGeom>
          <a:solidFill>
            <a:schemeClr val="bg2"/>
          </a:solidFill>
          <a:ln>
            <a:noFill/>
          </a:ln>
        </p:spPr>
        <p:txBody>
          <a:bodyPr vert="horz" wrap="square">
            <a:spAutoFit/>
          </a:bodyPr>
          <a:lstStyle/>
          <a:p>
            <a:pPr lvl="0">
              <a:lnSpc>
                <a:spcPct val="115000"/>
              </a:lnSpc>
              <a:spcAft>
                <a:spcPts val="800"/>
              </a:spcAft>
              <a:buSzPts val="1000"/>
              <a:tabLst>
                <a:tab pos="457200" algn="l"/>
              </a:tabLst>
            </a:pPr>
            <a:r>
              <a:rPr lang="zh-CN" altLang="en-US" sz="1200" b="1" kern="100">
                <a:effectLst/>
                <a:latin typeface="微软雅黑" panose="020B0503020204020204" pitchFamily="34" charset="-122"/>
                <a:ea typeface="微软雅黑" panose="020B0503020204020204" pitchFamily="34" charset="-122"/>
                <a:cs typeface="Times New Roman" panose="02020603050405020304" pitchFamily="18" charset="0"/>
              </a:rPr>
              <a:t>投影匹配</a:t>
            </a:r>
            <a:endParaRPr lang="zh-CN" altLang="zh-CN" sz="16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0AFA3531-EAA5-EE52-3E2C-BEA9D834F732}"/>
              </a:ext>
            </a:extLst>
          </p:cNvPr>
          <p:cNvSpPr txBox="1"/>
          <p:nvPr/>
        </p:nvSpPr>
        <p:spPr>
          <a:xfrm>
            <a:off x="4448561" y="1803490"/>
            <a:ext cx="3050930" cy="253916"/>
          </a:xfrm>
          <a:prstGeom prst="rect">
            <a:avLst/>
          </a:prstGeom>
          <a:noFill/>
        </p:spPr>
        <p:txBody>
          <a:bodyPr wrap="square">
            <a:spAutoFit/>
          </a:bodyPr>
          <a:lstStyle/>
          <a:p>
            <a:r>
              <a:rPr lang="zh-CN" altLang="en-US" sz="1050" b="0" i="0">
                <a:solidFill>
                  <a:srgbClr val="4D4D4D"/>
                </a:solidFill>
                <a:effectLst/>
                <a:latin typeface="微软雅黑" panose="020B0503020204020204" pitchFamily="34" charset="-122"/>
                <a:ea typeface="微软雅黑" panose="020B0503020204020204" pitchFamily="34" charset="-122"/>
              </a:rPr>
              <a:t>核心：用上一帧的位姿和速度估计当前帧的位姿</a:t>
            </a:r>
            <a:endParaRPr lang="zh-CN" altLang="en-US" sz="1050"/>
          </a:p>
        </p:txBody>
      </p:sp>
      <p:sp>
        <p:nvSpPr>
          <p:cNvPr id="8" name="矩形 7">
            <a:extLst>
              <a:ext uri="{FF2B5EF4-FFF2-40B4-BE49-F238E27FC236}">
                <a16:creationId xmlns:a16="http://schemas.microsoft.com/office/drawing/2014/main" id="{AC3A022E-A84D-1D61-AB87-9BED2AF17420}"/>
              </a:ext>
            </a:extLst>
          </p:cNvPr>
          <p:cNvSpPr/>
          <p:nvPr/>
        </p:nvSpPr>
        <p:spPr>
          <a:xfrm>
            <a:off x="4401450" y="4216231"/>
            <a:ext cx="2119996" cy="288220"/>
          </a:xfrm>
          <a:prstGeom prst="rect">
            <a:avLst/>
          </a:prstGeom>
          <a:solidFill>
            <a:schemeClr val="bg2"/>
          </a:solidFill>
          <a:ln>
            <a:noFill/>
          </a:ln>
        </p:spPr>
        <p:txBody>
          <a:bodyPr vert="horz" wrap="square">
            <a:spAutoFit/>
          </a:bodyPr>
          <a:lstStyle/>
          <a:p>
            <a:pPr lvl="0">
              <a:lnSpc>
                <a:spcPct val="115000"/>
              </a:lnSpc>
              <a:spcAft>
                <a:spcPts val="800"/>
              </a:spcAft>
              <a:buSzPts val="1000"/>
              <a:tabLst>
                <a:tab pos="457200" algn="l"/>
              </a:tabLst>
            </a:pPr>
            <a:r>
              <a:rPr lang="zh-CN" altLang="en-US" sz="1200" b="1" kern="100">
                <a:effectLst/>
                <a:latin typeface="微软雅黑" panose="020B0503020204020204" pitchFamily="34" charset="-122"/>
                <a:ea typeface="微软雅黑" panose="020B0503020204020204" pitchFamily="34" charset="-122"/>
                <a:cs typeface="Times New Roman" panose="02020603050405020304" pitchFamily="18" charset="0"/>
              </a:rPr>
              <a:t>恒速模型跟踪流程</a:t>
            </a:r>
            <a:endParaRPr lang="zh-CN" altLang="zh-CN" sz="12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80" name="对象 79">
            <a:extLst>
              <a:ext uri="{FF2B5EF4-FFF2-40B4-BE49-F238E27FC236}">
                <a16:creationId xmlns:a16="http://schemas.microsoft.com/office/drawing/2014/main" id="{CF468EB8-06B9-D303-62DC-C8FD195068C4}"/>
              </a:ext>
            </a:extLst>
          </p:cNvPr>
          <p:cNvGraphicFramePr>
            <a:graphicFrameLocks noChangeAspect="1"/>
          </p:cNvGraphicFramePr>
          <p:nvPr>
            <p:extLst>
              <p:ext uri="{D42A27DB-BD31-4B8C-83A1-F6EECF244321}">
                <p14:modId xmlns:p14="http://schemas.microsoft.com/office/powerpoint/2010/main" val="1846597635"/>
              </p:ext>
            </p:extLst>
          </p:nvPr>
        </p:nvGraphicFramePr>
        <p:xfrm>
          <a:off x="6187277" y="3323094"/>
          <a:ext cx="152400" cy="177800"/>
        </p:xfrm>
        <a:graphic>
          <a:graphicData uri="http://schemas.openxmlformats.org/presentationml/2006/ole">
            <mc:AlternateContent xmlns:mc="http://schemas.openxmlformats.org/markup-compatibility/2006">
              <mc:Choice xmlns:v="urn:schemas-microsoft-com:vml" Requires="v">
                <p:oleObj name="Equation" r:id="rId4" imgW="152651" imgH="178566" progId="Equation.DSMT4">
                  <p:embed/>
                </p:oleObj>
              </mc:Choice>
              <mc:Fallback>
                <p:oleObj name="Equation" r:id="rId4" imgW="152651" imgH="178566" progId="Equation.DSMT4">
                  <p:embed/>
                  <p:pic>
                    <p:nvPicPr>
                      <p:cNvPr id="0" name=""/>
                      <p:cNvPicPr/>
                      <p:nvPr/>
                    </p:nvPicPr>
                    <p:blipFill>
                      <a:blip r:embed="rId5"/>
                      <a:stretch>
                        <a:fillRect/>
                      </a:stretch>
                    </p:blipFill>
                    <p:spPr>
                      <a:xfrm>
                        <a:off x="6187277" y="3323094"/>
                        <a:ext cx="152400" cy="177800"/>
                      </a:xfrm>
                      <a:prstGeom prst="rect">
                        <a:avLst/>
                      </a:prstGeom>
                    </p:spPr>
                  </p:pic>
                </p:oleObj>
              </mc:Fallback>
            </mc:AlternateContent>
          </a:graphicData>
        </a:graphic>
      </p:graphicFrame>
      <p:grpSp>
        <p:nvGrpSpPr>
          <p:cNvPr id="114" name="组合 113">
            <a:extLst>
              <a:ext uri="{FF2B5EF4-FFF2-40B4-BE49-F238E27FC236}">
                <a16:creationId xmlns:a16="http://schemas.microsoft.com/office/drawing/2014/main" id="{618841E1-2E64-4AAE-5053-EE2A31482CDD}"/>
              </a:ext>
            </a:extLst>
          </p:cNvPr>
          <p:cNvGrpSpPr/>
          <p:nvPr/>
        </p:nvGrpSpPr>
        <p:grpSpPr>
          <a:xfrm>
            <a:off x="4438014" y="4596096"/>
            <a:ext cx="3569529" cy="1680919"/>
            <a:chOff x="4184458" y="4773565"/>
            <a:chExt cx="3569529" cy="1680919"/>
          </a:xfrm>
        </p:grpSpPr>
        <mc:AlternateContent xmlns:mc="http://schemas.openxmlformats.org/markup-compatibility/2006" xmlns:a14="http://schemas.microsoft.com/office/drawing/2010/main">
          <mc:Choice Requires="a14">
            <p:graphicFrame>
              <p:nvGraphicFramePr>
                <p:cNvPr id="9" name="对象 8">
                  <a:extLst>
                    <a:ext uri="{FF2B5EF4-FFF2-40B4-BE49-F238E27FC236}">
                      <a16:creationId xmlns:a16="http://schemas.microsoft.com/office/drawing/2014/main" id="{07E3DC66-907A-D950-91E9-7B5BD7A1B6A4}"/>
                    </a:ext>
                  </a:extLst>
                </p:cNvPr>
                <p:cNvGraphicFramePr>
                  <a:graphicFrameLocks noChangeAspect="1"/>
                </p:cNvGraphicFramePr>
                <p:nvPr>
                  <p:extLst>
                    <p:ext uri="{D42A27DB-BD31-4B8C-83A1-F6EECF244321}">
                      <p14:modId xmlns:p14="http://schemas.microsoft.com/office/powerpoint/2010/main" val="1381101388"/>
                    </p:ext>
                  </p:extLst>
                </p:nvPr>
              </p:nvGraphicFramePr>
              <p:xfrm>
                <a:off x="5366581" y="5737642"/>
                <a:ext cx="977900" cy="177800"/>
              </p:xfrm>
              <a:graphic>
                <a:graphicData uri="http://schemas.openxmlformats.org/presentationml/2006/ole">
                  <mc:AlternateContent>
                    <mc:Choice xmlns:v="urn:schemas-microsoft-com:vml" Requires="v">
                      <p:oleObj name="Equation" r:id="rId6" imgW="977760" imgH="177480" progId="Equation.DSMT4">
                        <p:embed/>
                      </p:oleObj>
                    </mc:Choice>
                    <mc:Fallback>
                      <p:oleObj name="Equation" r:id="rId6" imgW="977760" imgH="177480" progId="Equation.DSMT4">
                        <p:embed/>
                        <p:pic>
                          <p:nvPicPr>
                            <p:cNvPr id="0" name=""/>
                            <p:cNvPicPr/>
                            <p:nvPr/>
                          </p:nvPicPr>
                          <p:blipFill>
                            <a:blip r:embed="rId7"/>
                            <a:stretch>
                              <a:fillRect/>
                            </a:stretch>
                          </p:blipFill>
                          <p:spPr>
                            <a:xfrm>
                              <a:off x="5366581" y="5737642"/>
                              <a:ext cx="977900" cy="177800"/>
                            </a:xfrm>
                            <a:prstGeom prst="rect">
                              <a:avLst/>
                            </a:prstGeom>
                          </p:spPr>
                        </p:pic>
                      </p:oleObj>
                    </mc:Fallback>
                  </mc:AlternateContent>
                </a:graphicData>
              </a:graphic>
            </p:graphicFrame>
          </mc:Choice>
          <mc:Fallback xmlns="">
            <p:graphicFrame>
              <p:nvGraphicFramePr>
                <p:cNvPr id="9" name="对象 8">
                  <a:extLst>
                    <a:ext uri="{FF2B5EF4-FFF2-40B4-BE49-F238E27FC236}">
                      <a16:creationId xmlns:a16="http://schemas.microsoft.com/office/drawing/2014/main" id="{07E3DC66-907A-D950-91E9-7B5BD7A1B6A4}"/>
                    </a:ext>
                  </a:extLst>
                </p:cNvPr>
                <p:cNvGraphicFramePr>
                  <a:graphicFrameLocks noChangeAspect="1"/>
                </p:cNvGraphicFramePr>
                <p:nvPr>
                  <p:extLst>
                    <p:ext uri="{D42A27DB-BD31-4B8C-83A1-F6EECF244321}">
                      <p14:modId xmlns:p14="http://schemas.microsoft.com/office/powerpoint/2010/main" val="1381101388"/>
                    </p:ext>
                  </p:extLst>
                </p:nvPr>
              </p:nvGraphicFramePr>
              <p:xfrm>
                <a:off x="5366581" y="5737642"/>
                <a:ext cx="977900" cy="177800"/>
              </p:xfrm>
              <a:graphic>
                <a:graphicData uri="http://schemas.openxmlformats.org/presentationml/2006/ole">
                  <mc:AlternateContent>
                    <mc:Choice xmlns:v="urn:schemas-microsoft-com:vml" Requires="v">
                      <p:oleObj name="Equation" r:id="rId9" imgW="977760" imgH="177480" progId="Equation.DSMT4">
                        <p:embed/>
                      </p:oleObj>
                    </mc:Choice>
                    <mc:Fallback>
                      <p:oleObj name="Equation" r:id="rId9" imgW="977760" imgH="177480" progId="Equation.DSMT4">
                        <p:embed/>
                        <p:pic>
                          <p:nvPicPr>
                            <p:cNvPr id="0" name=""/>
                            <p:cNvPicPr/>
                            <p:nvPr/>
                          </p:nvPicPr>
                          <p:blipFill>
                            <a:blip r:embed="rId10"/>
                            <a:stretch>
                              <a:fillRect/>
                            </a:stretch>
                          </p:blipFill>
                          <p:spPr>
                            <a:xfrm>
                              <a:off x="5366581" y="5737642"/>
                              <a:ext cx="977900" cy="1778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0" name="对象 9">
                  <a:extLst>
                    <a:ext uri="{FF2B5EF4-FFF2-40B4-BE49-F238E27FC236}">
                      <a16:creationId xmlns:a16="http://schemas.microsoft.com/office/drawing/2014/main" id="{978C45B8-4DC3-A428-9C8C-51430CBD79BE}"/>
                    </a:ext>
                  </a:extLst>
                </p:cNvPr>
                <p:cNvGraphicFramePr>
                  <a:graphicFrameLocks noChangeAspect="1"/>
                </p:cNvGraphicFramePr>
                <p:nvPr>
                  <p:extLst>
                    <p:ext uri="{D42A27DB-BD31-4B8C-83A1-F6EECF244321}">
                      <p14:modId xmlns:p14="http://schemas.microsoft.com/office/powerpoint/2010/main" val="256328210"/>
                    </p:ext>
                  </p:extLst>
                </p:nvPr>
              </p:nvGraphicFramePr>
              <p:xfrm>
                <a:off x="4436714" y="5737642"/>
                <a:ext cx="749300" cy="177800"/>
              </p:xfrm>
              <a:graphic>
                <a:graphicData uri="http://schemas.openxmlformats.org/presentationml/2006/ole">
                  <mc:AlternateContent>
                    <mc:Choice xmlns:v="urn:schemas-microsoft-com:vml" Requires="v">
                      <p:oleObj name="Equation" r:id="rId11" imgW="749160" imgH="177480" progId="Equation.DSMT4">
                        <p:embed/>
                      </p:oleObj>
                    </mc:Choice>
                    <mc:Fallback>
                      <p:oleObj name="Equation" r:id="rId11" imgW="749160" imgH="177480" progId="Equation.DSMT4">
                        <p:embed/>
                        <p:pic>
                          <p:nvPicPr>
                            <p:cNvPr id="0" name=""/>
                            <p:cNvPicPr/>
                            <p:nvPr/>
                          </p:nvPicPr>
                          <p:blipFill>
                            <a:blip r:embed="rId12"/>
                            <a:stretch>
                              <a:fillRect/>
                            </a:stretch>
                          </p:blipFill>
                          <p:spPr>
                            <a:xfrm>
                              <a:off x="4436714" y="5737642"/>
                              <a:ext cx="749300" cy="177800"/>
                            </a:xfrm>
                            <a:prstGeom prst="rect">
                              <a:avLst/>
                            </a:prstGeom>
                          </p:spPr>
                        </p:pic>
                      </p:oleObj>
                    </mc:Fallback>
                  </mc:AlternateContent>
                </a:graphicData>
              </a:graphic>
            </p:graphicFrame>
          </mc:Choice>
          <mc:Fallback xmlns="">
            <p:graphicFrame>
              <p:nvGraphicFramePr>
                <p:cNvPr id="10" name="对象 9">
                  <a:extLst>
                    <a:ext uri="{FF2B5EF4-FFF2-40B4-BE49-F238E27FC236}">
                      <a16:creationId xmlns:a16="http://schemas.microsoft.com/office/drawing/2014/main" id="{978C45B8-4DC3-A428-9C8C-51430CBD79BE}"/>
                    </a:ext>
                  </a:extLst>
                </p:cNvPr>
                <p:cNvGraphicFramePr>
                  <a:graphicFrameLocks noChangeAspect="1"/>
                </p:cNvGraphicFramePr>
                <p:nvPr>
                  <p:extLst>
                    <p:ext uri="{D42A27DB-BD31-4B8C-83A1-F6EECF244321}">
                      <p14:modId xmlns:p14="http://schemas.microsoft.com/office/powerpoint/2010/main" val="256328210"/>
                    </p:ext>
                  </p:extLst>
                </p:nvPr>
              </p:nvGraphicFramePr>
              <p:xfrm>
                <a:off x="4436714" y="5737642"/>
                <a:ext cx="749300" cy="177800"/>
              </p:xfrm>
              <a:graphic>
                <a:graphicData uri="http://schemas.openxmlformats.org/presentationml/2006/ole">
                  <mc:AlternateContent>
                    <mc:Choice xmlns:v="urn:schemas-microsoft-com:vml" Requires="v">
                      <p:oleObj name="Equation" r:id="rId13" imgW="749160" imgH="177480" progId="Equation.DSMT4">
                        <p:embed/>
                      </p:oleObj>
                    </mc:Choice>
                    <mc:Fallback>
                      <p:oleObj name="Equation" r:id="rId13" imgW="749160" imgH="177480" progId="Equation.DSMT4">
                        <p:embed/>
                        <p:pic>
                          <p:nvPicPr>
                            <p:cNvPr id="0" name=""/>
                            <p:cNvPicPr/>
                            <p:nvPr/>
                          </p:nvPicPr>
                          <p:blipFill>
                            <a:blip r:embed="rId14"/>
                            <a:stretch>
                              <a:fillRect/>
                            </a:stretch>
                          </p:blipFill>
                          <p:spPr>
                            <a:xfrm>
                              <a:off x="4436714" y="5737642"/>
                              <a:ext cx="749300" cy="177800"/>
                            </a:xfrm>
                            <a:prstGeom prst="rect">
                              <a:avLst/>
                            </a:prstGeom>
                          </p:spPr>
                        </p:pic>
                      </p:oleObj>
                    </mc:Fallback>
                  </mc:AlternateContent>
                </a:graphicData>
              </a:graphic>
            </p:graphicFrame>
          </mc:Fallback>
        </mc:AlternateContent>
        <p:grpSp>
          <p:nvGrpSpPr>
            <p:cNvPr id="30" name="组合 29">
              <a:extLst>
                <a:ext uri="{FF2B5EF4-FFF2-40B4-BE49-F238E27FC236}">
                  <a16:creationId xmlns:a16="http://schemas.microsoft.com/office/drawing/2014/main" id="{AC0407FA-7E81-552F-1742-387A2C535CC6}"/>
                </a:ext>
              </a:extLst>
            </p:cNvPr>
            <p:cNvGrpSpPr/>
            <p:nvPr/>
          </p:nvGrpSpPr>
          <p:grpSpPr>
            <a:xfrm>
              <a:off x="6133030" y="6007159"/>
              <a:ext cx="1620957" cy="200055"/>
              <a:chOff x="5802297" y="6425176"/>
              <a:chExt cx="1620957" cy="200055"/>
            </a:xfrm>
          </p:grpSpPr>
          <p:sp>
            <p:nvSpPr>
              <p:cNvPr id="26" name="矩形 25">
                <a:extLst>
                  <a:ext uri="{FF2B5EF4-FFF2-40B4-BE49-F238E27FC236}">
                    <a16:creationId xmlns:a16="http://schemas.microsoft.com/office/drawing/2014/main" id="{169F1A3C-9C16-D702-08B9-FD8BB81FC67C}"/>
                  </a:ext>
                </a:extLst>
              </p:cNvPr>
              <p:cNvSpPr/>
              <p:nvPr/>
            </p:nvSpPr>
            <p:spPr>
              <a:xfrm>
                <a:off x="5848440" y="6425176"/>
                <a:ext cx="1528673" cy="177800"/>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E977F44-C696-FAFD-D877-150418AA871D}"/>
                  </a:ext>
                </a:extLst>
              </p:cNvPr>
              <p:cNvSpPr txBox="1"/>
              <p:nvPr/>
            </p:nvSpPr>
            <p:spPr>
              <a:xfrm>
                <a:off x="5802297" y="6425176"/>
                <a:ext cx="1620957" cy="200055"/>
              </a:xfrm>
              <a:prstGeom prst="rect">
                <a:avLst/>
              </a:prstGeom>
              <a:noFill/>
            </p:spPr>
            <p:txBody>
              <a:bodyPr wrap="square" rtlCol="0">
                <a:spAutoFit/>
              </a:bodyPr>
              <a:lstStyle/>
              <a:p>
                <a:r>
                  <a:rPr lang="zh-CN" altLang="en-US" sz="700">
                    <a:latin typeface="微软雅黑" panose="020B0503020204020204" pitchFamily="34" charset="-122"/>
                    <a:ea typeface="微软雅黑" panose="020B0503020204020204" pitchFamily="34" charset="-122"/>
                  </a:rPr>
                  <a:t>上一帧的参考帧到世界坐标系的位姿</a:t>
                </a:r>
              </a:p>
            </p:txBody>
          </p:sp>
        </p:grpSp>
        <p:grpSp>
          <p:nvGrpSpPr>
            <p:cNvPr id="36" name="组合 35">
              <a:extLst>
                <a:ext uri="{FF2B5EF4-FFF2-40B4-BE49-F238E27FC236}">
                  <a16:creationId xmlns:a16="http://schemas.microsoft.com/office/drawing/2014/main" id="{12730AAB-C6B8-C30A-8FF8-5A7B607D8902}"/>
                </a:ext>
              </a:extLst>
            </p:cNvPr>
            <p:cNvGrpSpPr/>
            <p:nvPr/>
          </p:nvGrpSpPr>
          <p:grpSpPr>
            <a:xfrm>
              <a:off x="6139612" y="6254429"/>
              <a:ext cx="1467201" cy="200055"/>
              <a:chOff x="5827798" y="6261444"/>
              <a:chExt cx="1467201" cy="200055"/>
            </a:xfrm>
          </p:grpSpPr>
          <p:sp>
            <p:nvSpPr>
              <p:cNvPr id="37" name="矩形 36">
                <a:extLst>
                  <a:ext uri="{FF2B5EF4-FFF2-40B4-BE49-F238E27FC236}">
                    <a16:creationId xmlns:a16="http://schemas.microsoft.com/office/drawing/2014/main" id="{1A307297-FFA6-2D23-9E5F-E550C769BDD0}"/>
                  </a:ext>
                </a:extLst>
              </p:cNvPr>
              <p:cNvSpPr/>
              <p:nvPr/>
            </p:nvSpPr>
            <p:spPr>
              <a:xfrm>
                <a:off x="5859347" y="6261444"/>
                <a:ext cx="1410152" cy="177800"/>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51411B7F-FA77-B9ED-1436-6A36E80E0463}"/>
                  </a:ext>
                </a:extLst>
              </p:cNvPr>
              <p:cNvSpPr txBox="1"/>
              <p:nvPr/>
            </p:nvSpPr>
            <p:spPr>
              <a:xfrm>
                <a:off x="5827798" y="6261444"/>
                <a:ext cx="1467201" cy="200055"/>
              </a:xfrm>
              <a:prstGeom prst="rect">
                <a:avLst/>
              </a:prstGeom>
              <a:noFill/>
            </p:spPr>
            <p:txBody>
              <a:bodyPr wrap="square" rtlCol="0">
                <a:spAutoFit/>
              </a:bodyPr>
              <a:lstStyle/>
              <a:p>
                <a:r>
                  <a:rPr lang="zh-CN" altLang="en-US" sz="700">
                    <a:latin typeface="微软雅黑" panose="020B0503020204020204" pitchFamily="34" charset="-122"/>
                    <a:ea typeface="微软雅黑" panose="020B0503020204020204" pitchFamily="34" charset="-122"/>
                  </a:rPr>
                  <a:t>上一帧的参考帧到上一帧 的变换</a:t>
                </a:r>
              </a:p>
            </p:txBody>
          </p:sp>
        </p:gr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B79F083-709C-76E2-327F-44619534381F}"/>
                    </a:ext>
                  </a:extLst>
                </p:cNvPr>
                <p:cNvSpPr txBox="1"/>
                <p:nvPr/>
              </p:nvSpPr>
              <p:spPr>
                <a:xfrm>
                  <a:off x="4184458" y="5961837"/>
                  <a:ext cx="1893281" cy="469424"/>
                </a:xfrm>
                <a:prstGeom prst="rect">
                  <a:avLst/>
                </a:prstGeom>
                <a:noFill/>
              </p:spPr>
              <p:txBody>
                <a:bodyPr wrap="square">
                  <a:spAutoFit/>
                </a:bodyPr>
                <a:lstStyle/>
                <a:p>
                  <a:pPr marL="171450" indent="-171450">
                    <a:lnSpc>
                      <a:spcPts val="1000"/>
                    </a:lnSpc>
                    <a:buFont typeface="Arial" panose="020B0604020202020204" pitchFamily="34" charset="0"/>
                    <a:buChar char="•"/>
                  </a:pPr>
                  <a14:m>
                    <m:oMath xmlns:m="http://schemas.openxmlformats.org/officeDocument/2006/math">
                      <m:r>
                        <a:rPr lang="en-US" altLang="zh-CN" sz="800" b="0" i="1" smtClean="0">
                          <a:latin typeface="Cambria Math" panose="02040503050406030204" pitchFamily="18" charset="0"/>
                          <a:ea typeface="微软雅黑" panose="020B0503020204020204" pitchFamily="34" charset="-122"/>
                        </a:rPr>
                        <m:t>𝑐</m:t>
                      </m:r>
                    </m:oMath>
                  </a14:m>
                  <a:r>
                    <a:rPr lang="zh-CN" altLang="en-US" sz="800">
                      <a:latin typeface="微软雅黑" panose="020B0503020204020204" pitchFamily="34" charset="-122"/>
                      <a:ea typeface="微软雅黑" panose="020B0503020204020204" pitchFamily="34" charset="-122"/>
                    </a:rPr>
                    <a:t> 表示 </a:t>
                  </a:r>
                  <a14:m>
                    <m:oMath xmlns:m="http://schemas.openxmlformats.org/officeDocument/2006/math">
                      <m:r>
                        <a:rPr lang="en-US" altLang="zh-CN" sz="800" b="0" i="1" smtClean="0">
                          <a:latin typeface="Cambria Math" panose="02040503050406030204" pitchFamily="18" charset="0"/>
                          <a:ea typeface="微软雅黑" panose="020B0503020204020204" pitchFamily="34" charset="-122"/>
                        </a:rPr>
                        <m:t>𝑐𝑢𝑟𝑟𝑟𝑒𝑡</m:t>
                      </m:r>
                    </m:oMath>
                  </a14:m>
                  <a:r>
                    <a:rPr lang="zh-CN" altLang="en-US" sz="800">
                      <a:latin typeface="微软雅黑" panose="020B0503020204020204" pitchFamily="34" charset="-122"/>
                      <a:ea typeface="微软雅黑" panose="020B0503020204020204" pitchFamily="34" charset="-122"/>
                    </a:rPr>
                    <a:t>，当前普通帧</a:t>
                  </a:r>
                  <a:endParaRPr lang="en-US" altLang="zh-CN" sz="800">
                    <a:latin typeface="微软雅黑" panose="020B0503020204020204" pitchFamily="34" charset="-122"/>
                    <a:ea typeface="微软雅黑" panose="020B0503020204020204" pitchFamily="34" charset="-122"/>
                  </a:endParaRPr>
                </a:p>
                <a:p>
                  <a:pPr marL="171450" indent="-171450">
                    <a:lnSpc>
                      <a:spcPts val="1000"/>
                    </a:lnSpc>
                    <a:buFont typeface="Arial" panose="020B0604020202020204" pitchFamily="34" charset="0"/>
                    <a:buChar char="•"/>
                  </a:pPr>
                  <a14:m>
                    <m:oMath xmlns:m="http://schemas.openxmlformats.org/officeDocument/2006/math">
                      <m:r>
                        <a:rPr lang="en-US" altLang="zh-CN" sz="800" b="0" i="1" smtClean="0">
                          <a:latin typeface="Cambria Math" panose="02040503050406030204" pitchFamily="18" charset="0"/>
                          <a:ea typeface="微软雅黑" panose="020B0503020204020204" pitchFamily="34" charset="-122"/>
                        </a:rPr>
                        <m:t>𝑙</m:t>
                      </m:r>
                    </m:oMath>
                  </a14:m>
                  <a:r>
                    <a:rPr lang="zh-CN" altLang="en-US" sz="800">
                      <a:latin typeface="微软雅黑" panose="020B0503020204020204" pitchFamily="34" charset="-122"/>
                      <a:ea typeface="微软雅黑" panose="020B0503020204020204" pitchFamily="34" charset="-122"/>
                    </a:rPr>
                    <a:t> 表示 </a:t>
                  </a:r>
                  <a14:m>
                    <m:oMath xmlns:m="http://schemas.openxmlformats.org/officeDocument/2006/math">
                      <m:r>
                        <a:rPr lang="en-US" altLang="zh-CN" sz="800" b="0" i="1" smtClean="0">
                          <a:latin typeface="Cambria Math" panose="02040503050406030204" pitchFamily="18" charset="0"/>
                          <a:ea typeface="微软雅黑" panose="020B0503020204020204" pitchFamily="34" charset="-122"/>
                        </a:rPr>
                        <m:t>𝑙𝑎𝑠𝑡</m:t>
                      </m:r>
                    </m:oMath>
                  </a14:m>
                  <a:r>
                    <a:rPr lang="zh-CN" altLang="en-US" sz="800">
                      <a:latin typeface="微软雅黑" panose="020B0503020204020204" pitchFamily="34" charset="-122"/>
                      <a:ea typeface="微软雅黑" panose="020B0503020204020204" pitchFamily="34" charset="-122"/>
                    </a:rPr>
                    <a:t>，上一帧</a:t>
                  </a:r>
                  <a:endParaRPr lang="en-US" altLang="zh-CN" sz="800">
                    <a:latin typeface="微软雅黑" panose="020B0503020204020204" pitchFamily="34" charset="-122"/>
                    <a:ea typeface="微软雅黑" panose="020B0503020204020204" pitchFamily="34" charset="-122"/>
                  </a:endParaRPr>
                </a:p>
                <a:p>
                  <a:pPr marL="171450" indent="-171450">
                    <a:lnSpc>
                      <a:spcPts val="1000"/>
                    </a:lnSpc>
                    <a:buFont typeface="Arial" panose="020B0604020202020204" pitchFamily="34" charset="0"/>
                    <a:buChar char="•"/>
                  </a:pPr>
                  <a14:m>
                    <m:oMath xmlns:m="http://schemas.openxmlformats.org/officeDocument/2006/math">
                      <m:r>
                        <a:rPr lang="en-US" altLang="zh-CN" sz="800" b="0" i="1" smtClean="0">
                          <a:latin typeface="Cambria Math" panose="02040503050406030204" pitchFamily="18" charset="0"/>
                          <a:ea typeface="微软雅黑" panose="020B0503020204020204" pitchFamily="34" charset="-122"/>
                        </a:rPr>
                        <m:t>𝑤</m:t>
                      </m:r>
                      <m:r>
                        <a:rPr lang="en-US" altLang="zh-CN" sz="800" b="0" i="1" smtClean="0">
                          <a:latin typeface="Cambria Math" panose="02040503050406030204" pitchFamily="18" charset="0"/>
                          <a:ea typeface="微软雅黑" panose="020B0503020204020204" pitchFamily="34" charset="-122"/>
                        </a:rPr>
                        <m:t> </m:t>
                      </m:r>
                    </m:oMath>
                  </a14:m>
                  <a:r>
                    <a:rPr lang="zh-CN" altLang="en-US" sz="800">
                      <a:latin typeface="微软雅黑" panose="020B0503020204020204" pitchFamily="34" charset="-122"/>
                      <a:ea typeface="微软雅黑" panose="020B0503020204020204" pitchFamily="34" charset="-122"/>
                    </a:rPr>
                    <a:t>表示 </a:t>
                  </a:r>
                  <a14:m>
                    <m:oMath xmlns:m="http://schemas.openxmlformats.org/officeDocument/2006/math">
                      <m:r>
                        <a:rPr lang="en-US" altLang="zh-CN" sz="800" b="0" i="1" smtClean="0">
                          <a:latin typeface="Cambria Math" panose="02040503050406030204" pitchFamily="18" charset="0"/>
                          <a:ea typeface="微软雅黑" panose="020B0503020204020204" pitchFamily="34" charset="-122"/>
                        </a:rPr>
                        <m:t>𝑤𝑜𝑟𝑙𝑑</m:t>
                      </m:r>
                    </m:oMath>
                  </a14:m>
                  <a:r>
                    <a:rPr lang="zh-CN" altLang="en-US" sz="800">
                      <a:latin typeface="微软雅黑" panose="020B0503020204020204" pitchFamily="34" charset="-122"/>
                      <a:ea typeface="微软雅黑" panose="020B0503020204020204" pitchFamily="34" charset="-122"/>
                    </a:rPr>
                    <a:t>，世界坐标系</a:t>
                  </a:r>
                  <a:endParaRPr lang="en-US" altLang="zh-CN" sz="800">
                    <a:latin typeface="微软雅黑" panose="020B0503020204020204" pitchFamily="34" charset="-122"/>
                    <a:ea typeface="微软雅黑" panose="020B0503020204020204" pitchFamily="34" charset="-122"/>
                  </a:endParaRPr>
                </a:p>
              </p:txBody>
            </p:sp>
          </mc:Choice>
          <mc:Fallback xmlns="">
            <p:sp>
              <p:nvSpPr>
                <p:cNvPr id="44" name="文本框 43">
                  <a:extLst>
                    <a:ext uri="{FF2B5EF4-FFF2-40B4-BE49-F238E27FC236}">
                      <a16:creationId xmlns:a16="http://schemas.microsoft.com/office/drawing/2014/main" id="{AB79F083-709C-76E2-327F-44619534381F}"/>
                    </a:ext>
                  </a:extLst>
                </p:cNvPr>
                <p:cNvSpPr txBox="1">
                  <a:spLocks noRot="1" noChangeAspect="1" noMove="1" noResize="1" noEditPoints="1" noAdjustHandles="1" noChangeArrowheads="1" noChangeShapeType="1" noTextEdit="1"/>
                </p:cNvSpPr>
                <p:nvPr/>
              </p:nvSpPr>
              <p:spPr>
                <a:xfrm>
                  <a:off x="4184458" y="5961837"/>
                  <a:ext cx="1893281" cy="469424"/>
                </a:xfrm>
                <a:prstGeom prst="rect">
                  <a:avLst/>
                </a:prstGeom>
                <a:blipFill>
                  <a:blip r:embed="rId15"/>
                  <a:stretch>
                    <a:fillRect b="-2597"/>
                  </a:stretch>
                </a:blipFill>
              </p:spPr>
              <p:txBody>
                <a:bodyPr/>
                <a:lstStyle/>
                <a:p>
                  <a:r>
                    <a:rPr lang="zh-CN" altLang="en-US">
                      <a:noFill/>
                    </a:rPr>
                    <a:t> </a:t>
                  </a:r>
                </a:p>
              </p:txBody>
            </p:sp>
          </mc:Fallback>
        </mc:AlternateContent>
        <p:cxnSp>
          <p:nvCxnSpPr>
            <p:cNvPr id="48" name="直接箭头连接符 47">
              <a:extLst>
                <a:ext uri="{FF2B5EF4-FFF2-40B4-BE49-F238E27FC236}">
                  <a16:creationId xmlns:a16="http://schemas.microsoft.com/office/drawing/2014/main" id="{94AD53E1-233E-3EBC-CB5E-9F01C637DEE3}"/>
                </a:ext>
              </a:extLst>
            </p:cNvPr>
            <p:cNvCxnSpPr>
              <a:cxnSpLocks/>
            </p:cNvCxnSpPr>
            <p:nvPr/>
          </p:nvCxnSpPr>
          <p:spPr>
            <a:xfrm>
              <a:off x="5878776" y="5933082"/>
              <a:ext cx="0" cy="421374"/>
            </a:xfrm>
            <a:prstGeom prst="straightConnector1">
              <a:avLst/>
            </a:prstGeom>
            <a:ln>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B3D596A7-C0C0-DA54-DAC3-792088BA2E51}"/>
                </a:ext>
              </a:extLst>
            </p:cNvPr>
            <p:cNvCxnSpPr>
              <a:cxnSpLocks/>
            </p:cNvCxnSpPr>
            <p:nvPr/>
          </p:nvCxnSpPr>
          <p:spPr>
            <a:xfrm>
              <a:off x="6179173" y="5888265"/>
              <a:ext cx="0" cy="11889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BFF01186-4056-E327-4AB2-5188CE854E8C}"/>
                </a:ext>
              </a:extLst>
            </p:cNvPr>
            <p:cNvCxnSpPr>
              <a:cxnSpLocks/>
              <a:endCxn id="41" idx="1"/>
            </p:cNvCxnSpPr>
            <p:nvPr/>
          </p:nvCxnSpPr>
          <p:spPr>
            <a:xfrm>
              <a:off x="5878776" y="6354457"/>
              <a:ext cx="260836"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组合 81">
              <a:extLst>
                <a:ext uri="{FF2B5EF4-FFF2-40B4-BE49-F238E27FC236}">
                  <a16:creationId xmlns:a16="http://schemas.microsoft.com/office/drawing/2014/main" id="{0A5F08FB-F820-F99A-F3ED-C96A10B23111}"/>
                </a:ext>
              </a:extLst>
            </p:cNvPr>
            <p:cNvGrpSpPr/>
            <p:nvPr/>
          </p:nvGrpSpPr>
          <p:grpSpPr>
            <a:xfrm>
              <a:off x="4303364" y="4773565"/>
              <a:ext cx="2651322" cy="834540"/>
              <a:chOff x="3749478" y="4942958"/>
              <a:chExt cx="2651322" cy="834540"/>
            </a:xfrm>
          </p:grpSpPr>
          <p:pic>
            <p:nvPicPr>
              <p:cNvPr id="58" name="图片 57" descr="图标&#10;&#10;AI 生成的内容可能不正确。">
                <a:extLst>
                  <a:ext uri="{FF2B5EF4-FFF2-40B4-BE49-F238E27FC236}">
                    <a16:creationId xmlns:a16="http://schemas.microsoft.com/office/drawing/2014/main" id="{5A4B2D06-D832-B0B5-29DB-6C2253E5AB86}"/>
                  </a:ext>
                </a:extLst>
              </p:cNvPr>
              <p:cNvPicPr>
                <a:picLocks noChangeAspect="1"/>
              </p:cNvPicPr>
              <p:nvPr/>
            </p:nvPicPr>
            <p:blipFill>
              <a:blip r:embed="rId16"/>
              <a:stretch>
                <a:fillRect/>
              </a:stretch>
            </p:blipFill>
            <p:spPr>
              <a:xfrm>
                <a:off x="6091949" y="5282165"/>
                <a:ext cx="224675" cy="224675"/>
              </a:xfrm>
              <a:prstGeom prst="rect">
                <a:avLst/>
              </a:prstGeom>
            </p:spPr>
          </p:pic>
          <p:pic>
            <p:nvPicPr>
              <p:cNvPr id="59" name="图片 58" descr="图标&#10;&#10;AI 生成的内容可能不正确。">
                <a:extLst>
                  <a:ext uri="{FF2B5EF4-FFF2-40B4-BE49-F238E27FC236}">
                    <a16:creationId xmlns:a16="http://schemas.microsoft.com/office/drawing/2014/main" id="{D9FDAEC8-72D8-8487-F2C5-3728A358DBB1}"/>
                  </a:ext>
                </a:extLst>
              </p:cNvPr>
              <p:cNvPicPr>
                <a:picLocks noChangeAspect="1"/>
              </p:cNvPicPr>
              <p:nvPr/>
            </p:nvPicPr>
            <p:blipFill>
              <a:blip r:embed="rId16"/>
              <a:stretch>
                <a:fillRect/>
              </a:stretch>
            </p:blipFill>
            <p:spPr>
              <a:xfrm>
                <a:off x="5226093" y="5289843"/>
                <a:ext cx="224675" cy="224675"/>
              </a:xfrm>
              <a:prstGeom prst="rect">
                <a:avLst/>
              </a:prstGeom>
            </p:spPr>
          </p:pic>
          <p:pic>
            <p:nvPicPr>
              <p:cNvPr id="60" name="图片 59" descr="图标&#10;&#10;AI 生成的内容可能不正确。">
                <a:extLst>
                  <a:ext uri="{FF2B5EF4-FFF2-40B4-BE49-F238E27FC236}">
                    <a16:creationId xmlns:a16="http://schemas.microsoft.com/office/drawing/2014/main" id="{4B6FE649-3185-EAF7-543E-238082A5285E}"/>
                  </a:ext>
                </a:extLst>
              </p:cNvPr>
              <p:cNvPicPr>
                <a:picLocks noChangeAspect="1"/>
              </p:cNvPicPr>
              <p:nvPr/>
            </p:nvPicPr>
            <p:blipFill>
              <a:blip r:embed="rId16"/>
              <a:stretch>
                <a:fillRect/>
              </a:stretch>
            </p:blipFill>
            <p:spPr>
              <a:xfrm>
                <a:off x="4416309" y="5298407"/>
                <a:ext cx="224675" cy="224675"/>
              </a:xfrm>
              <a:prstGeom prst="rect">
                <a:avLst/>
              </a:prstGeom>
            </p:spPr>
          </p:pic>
          <p:cxnSp>
            <p:nvCxnSpPr>
              <p:cNvPr id="61" name="直接箭头连接符 60">
                <a:extLst>
                  <a:ext uri="{FF2B5EF4-FFF2-40B4-BE49-F238E27FC236}">
                    <a16:creationId xmlns:a16="http://schemas.microsoft.com/office/drawing/2014/main" id="{7D1A36C1-306C-BDBA-E221-EE0AE44BE896}"/>
                  </a:ext>
                </a:extLst>
              </p:cNvPr>
              <p:cNvCxnSpPr>
                <a:cxnSpLocks/>
              </p:cNvCxnSpPr>
              <p:nvPr/>
            </p:nvCxnSpPr>
            <p:spPr>
              <a:xfrm>
                <a:off x="5513755" y="5410744"/>
                <a:ext cx="488950" cy="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099888A-D29B-0CDC-3F8E-6D3BEFB989AA}"/>
                  </a:ext>
                </a:extLst>
              </p:cNvPr>
              <p:cNvCxnSpPr>
                <a:cxnSpLocks/>
              </p:cNvCxnSpPr>
              <p:nvPr/>
            </p:nvCxnSpPr>
            <p:spPr>
              <a:xfrm flipV="1">
                <a:off x="4640984" y="5413474"/>
                <a:ext cx="497973" cy="467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65" name="图片 64" descr="图标&#10;&#10;AI 生成的内容可能不正确。">
                <a:extLst>
                  <a:ext uri="{FF2B5EF4-FFF2-40B4-BE49-F238E27FC236}">
                    <a16:creationId xmlns:a16="http://schemas.microsoft.com/office/drawing/2014/main" id="{DF2435CD-7CC4-B55B-93D1-D06BF9E86F12}"/>
                  </a:ext>
                </a:extLst>
              </p:cNvPr>
              <p:cNvPicPr>
                <a:picLocks noChangeAspect="1"/>
              </p:cNvPicPr>
              <p:nvPr/>
            </p:nvPicPr>
            <p:blipFill>
              <a:blip r:embed="rId16"/>
              <a:stretch>
                <a:fillRect/>
              </a:stretch>
            </p:blipFill>
            <p:spPr>
              <a:xfrm>
                <a:off x="3749478" y="5298408"/>
                <a:ext cx="224675" cy="224675"/>
              </a:xfrm>
              <a:prstGeom prst="rect">
                <a:avLst/>
              </a:prstGeom>
            </p:spPr>
          </p:pic>
          <p:cxnSp>
            <p:nvCxnSpPr>
              <p:cNvPr id="67" name="连接符: 曲线 66">
                <a:extLst>
                  <a:ext uri="{FF2B5EF4-FFF2-40B4-BE49-F238E27FC236}">
                    <a16:creationId xmlns:a16="http://schemas.microsoft.com/office/drawing/2014/main" id="{F63E06D8-88D1-8D5B-502B-220447EA8D67}"/>
                  </a:ext>
                </a:extLst>
              </p:cNvPr>
              <p:cNvCxnSpPr>
                <a:stCxn id="65" idx="0"/>
                <a:endCxn id="59" idx="0"/>
              </p:cNvCxnSpPr>
              <p:nvPr/>
            </p:nvCxnSpPr>
            <p:spPr>
              <a:xfrm rot="5400000" flipH="1" flipV="1">
                <a:off x="4595841" y="4555819"/>
                <a:ext cx="8565" cy="1476615"/>
              </a:xfrm>
              <a:prstGeom prst="curvedConnector3">
                <a:avLst>
                  <a:gd name="adj1" fmla="val 276900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9" name="对象 68">
                    <a:extLst>
                      <a:ext uri="{FF2B5EF4-FFF2-40B4-BE49-F238E27FC236}">
                        <a16:creationId xmlns:a16="http://schemas.microsoft.com/office/drawing/2014/main" id="{017849FD-E3C7-9291-4089-9C2A144CC72E}"/>
                      </a:ext>
                    </a:extLst>
                  </p:cNvPr>
                  <p:cNvGraphicFramePr>
                    <a:graphicFrameLocks noChangeAspect="1"/>
                  </p:cNvGraphicFramePr>
                  <p:nvPr>
                    <p:extLst>
                      <p:ext uri="{D42A27DB-BD31-4B8C-83A1-F6EECF244321}">
                        <p14:modId xmlns:p14="http://schemas.microsoft.com/office/powerpoint/2010/main" val="3483567222"/>
                      </p:ext>
                    </p:extLst>
                  </p:nvPr>
                </p:nvGraphicFramePr>
                <p:xfrm>
                  <a:off x="3749478" y="5586998"/>
                  <a:ext cx="266700" cy="190500"/>
                </p:xfrm>
                <a:graphic>
                  <a:graphicData uri="http://schemas.openxmlformats.org/presentationml/2006/ole">
                    <mc:AlternateContent>
                      <mc:Choice xmlns:v="urn:schemas-microsoft-com:vml" Requires="v">
                        <p:oleObj name="Equation" r:id="rId17" imgW="266400" imgH="190440" progId="Equation.DSMT4">
                          <p:embed/>
                        </p:oleObj>
                      </mc:Choice>
                      <mc:Fallback>
                        <p:oleObj name="Equation" r:id="rId17" imgW="266400" imgH="190440" progId="Equation.DSMT4">
                          <p:embed/>
                          <p:pic>
                            <p:nvPicPr>
                              <p:cNvPr id="0" name=""/>
                              <p:cNvPicPr/>
                              <p:nvPr/>
                            </p:nvPicPr>
                            <p:blipFill>
                              <a:blip r:embed="rId18"/>
                              <a:stretch>
                                <a:fillRect/>
                              </a:stretch>
                            </p:blipFill>
                            <p:spPr>
                              <a:xfrm>
                                <a:off x="3749478" y="5586998"/>
                                <a:ext cx="266700" cy="190500"/>
                              </a:xfrm>
                              <a:prstGeom prst="rect">
                                <a:avLst/>
                              </a:prstGeom>
                            </p:spPr>
                          </p:pic>
                        </p:oleObj>
                      </mc:Fallback>
                    </mc:AlternateContent>
                  </a:graphicData>
                </a:graphic>
              </p:graphicFrame>
            </mc:Choice>
            <mc:Fallback xmlns="">
              <p:graphicFrame>
                <p:nvGraphicFramePr>
                  <p:cNvPr id="69" name="对象 68">
                    <a:extLst>
                      <a:ext uri="{FF2B5EF4-FFF2-40B4-BE49-F238E27FC236}">
                        <a16:creationId xmlns:a16="http://schemas.microsoft.com/office/drawing/2014/main" id="{017849FD-E3C7-9291-4089-9C2A144CC72E}"/>
                      </a:ext>
                    </a:extLst>
                  </p:cNvPr>
                  <p:cNvGraphicFramePr>
                    <a:graphicFrameLocks noChangeAspect="1"/>
                  </p:cNvGraphicFramePr>
                  <p:nvPr>
                    <p:extLst>
                      <p:ext uri="{D42A27DB-BD31-4B8C-83A1-F6EECF244321}">
                        <p14:modId xmlns:p14="http://schemas.microsoft.com/office/powerpoint/2010/main" val="3483567222"/>
                      </p:ext>
                    </p:extLst>
                  </p:nvPr>
                </p:nvGraphicFramePr>
                <p:xfrm>
                  <a:off x="3749478" y="5586998"/>
                  <a:ext cx="266700" cy="190500"/>
                </p:xfrm>
                <a:graphic>
                  <a:graphicData uri="http://schemas.openxmlformats.org/presentationml/2006/ole">
                    <mc:AlternateContent>
                      <mc:Choice xmlns:v="urn:schemas-microsoft-com:vml" Requires="v">
                        <p:oleObj name="Equation" r:id="rId19" imgW="266400" imgH="190440" progId="Equation.DSMT4">
                          <p:embed/>
                        </p:oleObj>
                      </mc:Choice>
                      <mc:Fallback>
                        <p:oleObj name="Equation" r:id="rId19" imgW="266400" imgH="190440" progId="Equation.DSMT4">
                          <p:embed/>
                          <p:pic>
                            <p:nvPicPr>
                              <p:cNvPr id="0" name=""/>
                              <p:cNvPicPr/>
                              <p:nvPr/>
                            </p:nvPicPr>
                            <p:blipFill>
                              <a:blip r:embed="rId20"/>
                              <a:stretch>
                                <a:fillRect/>
                              </a:stretch>
                            </p:blipFill>
                            <p:spPr>
                              <a:xfrm>
                                <a:off x="3749478" y="5586998"/>
                                <a:ext cx="266700" cy="1905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1" name="对象 70">
                    <a:extLst>
                      <a:ext uri="{FF2B5EF4-FFF2-40B4-BE49-F238E27FC236}">
                        <a16:creationId xmlns:a16="http://schemas.microsoft.com/office/drawing/2014/main" id="{E309A4E3-7B20-C6B1-FE8F-775E70F35C2F}"/>
                      </a:ext>
                    </a:extLst>
                  </p:cNvPr>
                  <p:cNvGraphicFramePr>
                    <a:graphicFrameLocks noChangeAspect="1"/>
                  </p:cNvGraphicFramePr>
                  <p:nvPr>
                    <p:extLst>
                      <p:ext uri="{D42A27DB-BD31-4B8C-83A1-F6EECF244321}">
                        <p14:modId xmlns:p14="http://schemas.microsoft.com/office/powerpoint/2010/main" val="2542766236"/>
                      </p:ext>
                    </p:extLst>
                  </p:nvPr>
                </p:nvGraphicFramePr>
                <p:xfrm>
                  <a:off x="6096000" y="5570978"/>
                  <a:ext cx="304800" cy="177800"/>
                </p:xfrm>
                <a:graphic>
                  <a:graphicData uri="http://schemas.openxmlformats.org/presentationml/2006/ole">
                    <mc:AlternateContent>
                      <mc:Choice xmlns:v="urn:schemas-microsoft-com:vml" Requires="v">
                        <p:oleObj name="Equation" r:id="rId21" imgW="304560" imgH="177480" progId="Equation.DSMT4">
                          <p:embed/>
                        </p:oleObj>
                      </mc:Choice>
                      <mc:Fallback>
                        <p:oleObj name="Equation" r:id="rId21" imgW="304560" imgH="177480" progId="Equation.DSMT4">
                          <p:embed/>
                          <p:pic>
                            <p:nvPicPr>
                              <p:cNvPr id="0" name=""/>
                              <p:cNvPicPr/>
                              <p:nvPr/>
                            </p:nvPicPr>
                            <p:blipFill>
                              <a:blip r:embed="rId22"/>
                              <a:stretch>
                                <a:fillRect/>
                              </a:stretch>
                            </p:blipFill>
                            <p:spPr>
                              <a:xfrm>
                                <a:off x="6096000" y="5570978"/>
                                <a:ext cx="304800" cy="177800"/>
                              </a:xfrm>
                              <a:prstGeom prst="rect">
                                <a:avLst/>
                              </a:prstGeom>
                            </p:spPr>
                          </p:pic>
                        </p:oleObj>
                      </mc:Fallback>
                    </mc:AlternateContent>
                  </a:graphicData>
                </a:graphic>
              </p:graphicFrame>
            </mc:Choice>
            <mc:Fallback xmlns="">
              <p:graphicFrame>
                <p:nvGraphicFramePr>
                  <p:cNvPr id="71" name="对象 70">
                    <a:extLst>
                      <a:ext uri="{FF2B5EF4-FFF2-40B4-BE49-F238E27FC236}">
                        <a16:creationId xmlns:a16="http://schemas.microsoft.com/office/drawing/2014/main" id="{E309A4E3-7B20-C6B1-FE8F-775E70F35C2F}"/>
                      </a:ext>
                    </a:extLst>
                  </p:cNvPr>
                  <p:cNvGraphicFramePr>
                    <a:graphicFrameLocks noChangeAspect="1"/>
                  </p:cNvGraphicFramePr>
                  <p:nvPr>
                    <p:extLst>
                      <p:ext uri="{D42A27DB-BD31-4B8C-83A1-F6EECF244321}">
                        <p14:modId xmlns:p14="http://schemas.microsoft.com/office/powerpoint/2010/main" val="2542766236"/>
                      </p:ext>
                    </p:extLst>
                  </p:nvPr>
                </p:nvGraphicFramePr>
                <p:xfrm>
                  <a:off x="6096000" y="5570978"/>
                  <a:ext cx="304800" cy="177800"/>
                </p:xfrm>
                <a:graphic>
                  <a:graphicData uri="http://schemas.openxmlformats.org/presentationml/2006/ole">
                    <mc:AlternateContent>
                      <mc:Choice xmlns:v="urn:schemas-microsoft-com:vml" Requires="v">
                        <p:oleObj name="Equation" r:id="rId23" imgW="304560" imgH="177480" progId="Equation.DSMT4">
                          <p:embed/>
                        </p:oleObj>
                      </mc:Choice>
                      <mc:Fallback>
                        <p:oleObj name="Equation" r:id="rId23" imgW="304560" imgH="177480" progId="Equation.DSMT4">
                          <p:embed/>
                          <p:pic>
                            <p:nvPicPr>
                              <p:cNvPr id="0" name=""/>
                              <p:cNvPicPr/>
                              <p:nvPr/>
                            </p:nvPicPr>
                            <p:blipFill>
                              <a:blip r:embed="rId24"/>
                              <a:stretch>
                                <a:fillRect/>
                              </a:stretch>
                            </p:blipFill>
                            <p:spPr>
                              <a:xfrm>
                                <a:off x="6096000" y="5570978"/>
                                <a:ext cx="304800" cy="1778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2" name="对象 71">
                    <a:extLst>
                      <a:ext uri="{FF2B5EF4-FFF2-40B4-BE49-F238E27FC236}">
                        <a16:creationId xmlns:a16="http://schemas.microsoft.com/office/drawing/2014/main" id="{8A234A23-27CE-E203-DFDF-97F7863D2492}"/>
                      </a:ext>
                    </a:extLst>
                  </p:cNvPr>
                  <p:cNvGraphicFramePr>
                    <a:graphicFrameLocks noChangeAspect="1"/>
                  </p:cNvGraphicFramePr>
                  <p:nvPr>
                    <p:extLst>
                      <p:ext uri="{D42A27DB-BD31-4B8C-83A1-F6EECF244321}">
                        <p14:modId xmlns:p14="http://schemas.microsoft.com/office/powerpoint/2010/main" val="1763939952"/>
                      </p:ext>
                    </p:extLst>
                  </p:nvPr>
                </p:nvGraphicFramePr>
                <p:xfrm>
                  <a:off x="5244453" y="5550272"/>
                  <a:ext cx="279400" cy="177800"/>
                </p:xfrm>
                <a:graphic>
                  <a:graphicData uri="http://schemas.openxmlformats.org/presentationml/2006/ole">
                    <mc:AlternateContent>
                      <mc:Choice xmlns:v="urn:schemas-microsoft-com:vml" Requires="v">
                        <p:oleObj name="Equation" r:id="rId25" imgW="279360" imgH="177480" progId="Equation.DSMT4">
                          <p:embed/>
                        </p:oleObj>
                      </mc:Choice>
                      <mc:Fallback>
                        <p:oleObj name="Equation" r:id="rId25" imgW="279360" imgH="177480" progId="Equation.DSMT4">
                          <p:embed/>
                          <p:pic>
                            <p:nvPicPr>
                              <p:cNvPr id="0" name=""/>
                              <p:cNvPicPr/>
                              <p:nvPr/>
                            </p:nvPicPr>
                            <p:blipFill>
                              <a:blip r:embed="rId26"/>
                              <a:stretch>
                                <a:fillRect/>
                              </a:stretch>
                            </p:blipFill>
                            <p:spPr>
                              <a:xfrm>
                                <a:off x="5244453" y="5550272"/>
                                <a:ext cx="279400" cy="177800"/>
                              </a:xfrm>
                              <a:prstGeom prst="rect">
                                <a:avLst/>
                              </a:prstGeom>
                            </p:spPr>
                          </p:pic>
                        </p:oleObj>
                      </mc:Fallback>
                    </mc:AlternateContent>
                  </a:graphicData>
                </a:graphic>
              </p:graphicFrame>
            </mc:Choice>
            <mc:Fallback xmlns="">
              <p:graphicFrame>
                <p:nvGraphicFramePr>
                  <p:cNvPr id="72" name="对象 71">
                    <a:extLst>
                      <a:ext uri="{FF2B5EF4-FFF2-40B4-BE49-F238E27FC236}">
                        <a16:creationId xmlns:a16="http://schemas.microsoft.com/office/drawing/2014/main" id="{8A234A23-27CE-E203-DFDF-97F7863D2492}"/>
                      </a:ext>
                    </a:extLst>
                  </p:cNvPr>
                  <p:cNvGraphicFramePr>
                    <a:graphicFrameLocks noChangeAspect="1"/>
                  </p:cNvGraphicFramePr>
                  <p:nvPr>
                    <p:extLst>
                      <p:ext uri="{D42A27DB-BD31-4B8C-83A1-F6EECF244321}">
                        <p14:modId xmlns:p14="http://schemas.microsoft.com/office/powerpoint/2010/main" val="1763939952"/>
                      </p:ext>
                    </p:extLst>
                  </p:nvPr>
                </p:nvGraphicFramePr>
                <p:xfrm>
                  <a:off x="5244453" y="5550272"/>
                  <a:ext cx="279400" cy="177800"/>
                </p:xfrm>
                <a:graphic>
                  <a:graphicData uri="http://schemas.openxmlformats.org/presentationml/2006/ole">
                    <mc:AlternateContent>
                      <mc:Choice xmlns:v="urn:schemas-microsoft-com:vml" Requires="v">
                        <p:oleObj name="Equation" r:id="rId27" imgW="279360" imgH="177480" progId="Equation.DSMT4">
                          <p:embed/>
                        </p:oleObj>
                      </mc:Choice>
                      <mc:Fallback>
                        <p:oleObj name="Equation" r:id="rId27" imgW="279360" imgH="177480" progId="Equation.DSMT4">
                          <p:embed/>
                          <p:pic>
                            <p:nvPicPr>
                              <p:cNvPr id="0" name=""/>
                              <p:cNvPicPr/>
                              <p:nvPr/>
                            </p:nvPicPr>
                            <p:blipFill>
                              <a:blip r:embed="rId28"/>
                              <a:stretch>
                                <a:fillRect/>
                              </a:stretch>
                            </p:blipFill>
                            <p:spPr>
                              <a:xfrm>
                                <a:off x="5244453" y="5550272"/>
                                <a:ext cx="279400" cy="1778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3" name="对象 72">
                    <a:extLst>
                      <a:ext uri="{FF2B5EF4-FFF2-40B4-BE49-F238E27FC236}">
                        <a16:creationId xmlns:a16="http://schemas.microsoft.com/office/drawing/2014/main" id="{6A2C74DF-6FB0-B69A-BC76-3D91365DAD3C}"/>
                      </a:ext>
                    </a:extLst>
                  </p:cNvPr>
                  <p:cNvGraphicFramePr>
                    <a:graphicFrameLocks noChangeAspect="1"/>
                  </p:cNvGraphicFramePr>
                  <p:nvPr>
                    <p:extLst>
                      <p:ext uri="{D42A27DB-BD31-4B8C-83A1-F6EECF244321}">
                        <p14:modId xmlns:p14="http://schemas.microsoft.com/office/powerpoint/2010/main" val="2765698054"/>
                      </p:ext>
                    </p:extLst>
                  </p:nvPr>
                </p:nvGraphicFramePr>
                <p:xfrm>
                  <a:off x="5035593" y="4942958"/>
                  <a:ext cx="190500" cy="177800"/>
                </p:xfrm>
                <a:graphic>
                  <a:graphicData uri="http://schemas.openxmlformats.org/presentationml/2006/ole">
                    <mc:AlternateContent>
                      <mc:Choice xmlns:v="urn:schemas-microsoft-com:vml" Requires="v">
                        <p:oleObj name="Equation" r:id="rId29" imgW="190440" imgH="177480" progId="Equation.DSMT4">
                          <p:embed/>
                        </p:oleObj>
                      </mc:Choice>
                      <mc:Fallback>
                        <p:oleObj name="Equation" r:id="rId29" imgW="190440" imgH="177480" progId="Equation.DSMT4">
                          <p:embed/>
                          <p:pic>
                            <p:nvPicPr>
                              <p:cNvPr id="0" name=""/>
                              <p:cNvPicPr/>
                              <p:nvPr/>
                            </p:nvPicPr>
                            <p:blipFill>
                              <a:blip r:embed="rId30"/>
                              <a:stretch>
                                <a:fillRect/>
                              </a:stretch>
                            </p:blipFill>
                            <p:spPr>
                              <a:xfrm>
                                <a:off x="5035593" y="4942958"/>
                                <a:ext cx="190500" cy="177800"/>
                              </a:xfrm>
                              <a:prstGeom prst="rect">
                                <a:avLst/>
                              </a:prstGeom>
                            </p:spPr>
                          </p:pic>
                        </p:oleObj>
                      </mc:Fallback>
                    </mc:AlternateContent>
                  </a:graphicData>
                </a:graphic>
              </p:graphicFrame>
            </mc:Choice>
            <mc:Fallback xmlns="">
              <p:graphicFrame>
                <p:nvGraphicFramePr>
                  <p:cNvPr id="73" name="对象 72">
                    <a:extLst>
                      <a:ext uri="{FF2B5EF4-FFF2-40B4-BE49-F238E27FC236}">
                        <a16:creationId xmlns:a16="http://schemas.microsoft.com/office/drawing/2014/main" id="{6A2C74DF-6FB0-B69A-BC76-3D91365DAD3C}"/>
                      </a:ext>
                    </a:extLst>
                  </p:cNvPr>
                  <p:cNvGraphicFramePr>
                    <a:graphicFrameLocks noChangeAspect="1"/>
                  </p:cNvGraphicFramePr>
                  <p:nvPr>
                    <p:extLst>
                      <p:ext uri="{D42A27DB-BD31-4B8C-83A1-F6EECF244321}">
                        <p14:modId xmlns:p14="http://schemas.microsoft.com/office/powerpoint/2010/main" val="2765698054"/>
                      </p:ext>
                    </p:extLst>
                  </p:nvPr>
                </p:nvGraphicFramePr>
                <p:xfrm>
                  <a:off x="5035593" y="4942958"/>
                  <a:ext cx="190500" cy="177800"/>
                </p:xfrm>
                <a:graphic>
                  <a:graphicData uri="http://schemas.openxmlformats.org/presentationml/2006/ole">
                    <mc:AlternateContent>
                      <mc:Choice xmlns:v="urn:schemas-microsoft-com:vml" Requires="v">
                        <p:oleObj name="Equation" r:id="rId31" imgW="190440" imgH="177480" progId="Equation.DSMT4">
                          <p:embed/>
                        </p:oleObj>
                      </mc:Choice>
                      <mc:Fallback>
                        <p:oleObj name="Equation" r:id="rId31" imgW="190440" imgH="177480" progId="Equation.DSMT4">
                          <p:embed/>
                          <p:pic>
                            <p:nvPicPr>
                              <p:cNvPr id="0" name=""/>
                              <p:cNvPicPr/>
                              <p:nvPr/>
                            </p:nvPicPr>
                            <p:blipFill>
                              <a:blip r:embed="rId32"/>
                              <a:stretch>
                                <a:fillRect/>
                              </a:stretch>
                            </p:blipFill>
                            <p:spPr>
                              <a:xfrm>
                                <a:off x="5035593" y="4942958"/>
                                <a:ext cx="190500" cy="1778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1" name="对象 80">
                    <a:extLst>
                      <a:ext uri="{FF2B5EF4-FFF2-40B4-BE49-F238E27FC236}">
                        <a16:creationId xmlns:a16="http://schemas.microsoft.com/office/drawing/2014/main" id="{6AC66121-26A7-403E-017C-274C88E1D023}"/>
                      </a:ext>
                    </a:extLst>
                  </p:cNvPr>
                  <p:cNvGraphicFramePr>
                    <a:graphicFrameLocks noChangeAspect="1"/>
                  </p:cNvGraphicFramePr>
                  <p:nvPr>
                    <p:extLst>
                      <p:ext uri="{D42A27DB-BD31-4B8C-83A1-F6EECF244321}">
                        <p14:modId xmlns:p14="http://schemas.microsoft.com/office/powerpoint/2010/main" val="4059625082"/>
                      </p:ext>
                    </p:extLst>
                  </p:nvPr>
                </p:nvGraphicFramePr>
                <p:xfrm>
                  <a:off x="4824482" y="5256016"/>
                  <a:ext cx="152400" cy="177800"/>
                </p:xfrm>
                <a:graphic>
                  <a:graphicData uri="http://schemas.openxmlformats.org/presentationml/2006/ole">
                    <mc:AlternateContent>
                      <mc:Choice xmlns:v="urn:schemas-microsoft-com:vml" Requires="v">
                        <p:oleObj name="Equation" r:id="rId33" imgW="152280" imgH="177480" progId="Equation.DSMT4">
                          <p:embed/>
                        </p:oleObj>
                      </mc:Choice>
                      <mc:Fallback>
                        <p:oleObj name="Equation" r:id="rId33" imgW="152280" imgH="177480" progId="Equation.DSMT4">
                          <p:embed/>
                          <p:pic>
                            <p:nvPicPr>
                              <p:cNvPr id="0" name=""/>
                              <p:cNvPicPr/>
                              <p:nvPr/>
                            </p:nvPicPr>
                            <p:blipFill>
                              <a:blip r:embed="rId34"/>
                              <a:stretch>
                                <a:fillRect/>
                              </a:stretch>
                            </p:blipFill>
                            <p:spPr>
                              <a:xfrm>
                                <a:off x="4824482" y="5256016"/>
                                <a:ext cx="152400" cy="177800"/>
                              </a:xfrm>
                              <a:prstGeom prst="rect">
                                <a:avLst/>
                              </a:prstGeom>
                            </p:spPr>
                          </p:pic>
                        </p:oleObj>
                      </mc:Fallback>
                    </mc:AlternateContent>
                  </a:graphicData>
                </a:graphic>
              </p:graphicFrame>
            </mc:Choice>
            <mc:Fallback xmlns="">
              <p:graphicFrame>
                <p:nvGraphicFramePr>
                  <p:cNvPr id="81" name="对象 80">
                    <a:extLst>
                      <a:ext uri="{FF2B5EF4-FFF2-40B4-BE49-F238E27FC236}">
                        <a16:creationId xmlns:a16="http://schemas.microsoft.com/office/drawing/2014/main" id="{6AC66121-26A7-403E-017C-274C88E1D023}"/>
                      </a:ext>
                    </a:extLst>
                  </p:cNvPr>
                  <p:cNvGraphicFramePr>
                    <a:graphicFrameLocks noChangeAspect="1"/>
                  </p:cNvGraphicFramePr>
                  <p:nvPr>
                    <p:extLst>
                      <p:ext uri="{D42A27DB-BD31-4B8C-83A1-F6EECF244321}">
                        <p14:modId xmlns:p14="http://schemas.microsoft.com/office/powerpoint/2010/main" val="4059625082"/>
                      </p:ext>
                    </p:extLst>
                  </p:nvPr>
                </p:nvGraphicFramePr>
                <p:xfrm>
                  <a:off x="4824482" y="5256016"/>
                  <a:ext cx="152400" cy="177800"/>
                </p:xfrm>
                <a:graphic>
                  <a:graphicData uri="http://schemas.openxmlformats.org/presentationml/2006/ole">
                    <mc:AlternateContent>
                      <mc:Choice xmlns:v="urn:schemas-microsoft-com:vml" Requires="v">
                        <p:oleObj name="Equation" r:id="rId35" imgW="152280" imgH="177480" progId="Equation.DSMT4">
                          <p:embed/>
                        </p:oleObj>
                      </mc:Choice>
                      <mc:Fallback>
                        <p:oleObj name="Equation" r:id="rId35" imgW="152280" imgH="177480" progId="Equation.DSMT4">
                          <p:embed/>
                          <p:pic>
                            <p:nvPicPr>
                              <p:cNvPr id="0" name=""/>
                              <p:cNvPicPr/>
                              <p:nvPr/>
                            </p:nvPicPr>
                            <p:blipFill>
                              <a:blip r:embed="rId36"/>
                              <a:stretch>
                                <a:fillRect/>
                              </a:stretch>
                            </p:blipFill>
                            <p:spPr>
                              <a:xfrm>
                                <a:off x="4824482" y="5256016"/>
                                <a:ext cx="152400" cy="177800"/>
                              </a:xfrm>
                              <a:prstGeom prst="rect">
                                <a:avLst/>
                              </a:prstGeom>
                            </p:spPr>
                          </p:pic>
                        </p:oleObj>
                      </mc:Fallback>
                    </mc:AlternateContent>
                  </a:graphicData>
                </a:graphic>
              </p:graphicFrame>
            </mc:Fallback>
          </mc:AlternateContent>
        </p:grpSp>
      </p:grpSp>
      <p:sp>
        <p:nvSpPr>
          <p:cNvPr id="86" name="文本框 85">
            <a:extLst>
              <a:ext uri="{FF2B5EF4-FFF2-40B4-BE49-F238E27FC236}">
                <a16:creationId xmlns:a16="http://schemas.microsoft.com/office/drawing/2014/main" id="{E1E9F99E-32CE-9819-48EC-205353436BCF}"/>
              </a:ext>
            </a:extLst>
          </p:cNvPr>
          <p:cNvSpPr txBox="1"/>
          <p:nvPr/>
        </p:nvSpPr>
        <p:spPr>
          <a:xfrm>
            <a:off x="7695898" y="2604357"/>
            <a:ext cx="2146742" cy="230832"/>
          </a:xfrm>
          <a:prstGeom prst="rect">
            <a:avLst/>
          </a:prstGeom>
          <a:noFill/>
        </p:spPr>
        <p:txBody>
          <a:bodyPr wrap="none" rtlCol="0">
            <a:spAutoFit/>
          </a:bodyPr>
          <a:lstStyle/>
          <a:p>
            <a:pPr algn="ctr"/>
            <a:r>
              <a:rPr lang="zh-CN" altLang="en-US" sz="900" i="0">
                <a:effectLst/>
                <a:latin typeface="微软雅黑" panose="020B0503020204020204" pitchFamily="34" charset="-122"/>
                <a:ea typeface="微软雅黑" panose="020B0503020204020204" pitchFamily="34" charset="-122"/>
              </a:rPr>
              <a:t>上一帧地图点投影到当前帧像素坐标上</a:t>
            </a:r>
            <a:endParaRPr lang="en-US" altLang="zh-CN" sz="900">
              <a:latin typeface="微软雅黑" panose="020B0503020204020204" pitchFamily="34" charset="-122"/>
              <a:ea typeface="微软雅黑" panose="020B0503020204020204" pitchFamily="34" charset="-122"/>
            </a:endParaRPr>
          </a:p>
        </p:txBody>
      </p:sp>
      <p:sp>
        <p:nvSpPr>
          <p:cNvPr id="101" name="箭头: 燕尾形 100">
            <a:extLst>
              <a:ext uri="{FF2B5EF4-FFF2-40B4-BE49-F238E27FC236}">
                <a16:creationId xmlns:a16="http://schemas.microsoft.com/office/drawing/2014/main" id="{C943D964-3E0C-FBAA-61B5-DB296AC8663A}"/>
              </a:ext>
            </a:extLst>
          </p:cNvPr>
          <p:cNvSpPr/>
          <p:nvPr/>
        </p:nvSpPr>
        <p:spPr>
          <a:xfrm>
            <a:off x="7318745" y="3090186"/>
            <a:ext cx="211024" cy="122247"/>
          </a:xfrm>
          <a:prstGeom prst="notch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直接箭头连接符 103">
            <a:extLst>
              <a:ext uri="{FF2B5EF4-FFF2-40B4-BE49-F238E27FC236}">
                <a16:creationId xmlns:a16="http://schemas.microsoft.com/office/drawing/2014/main" id="{17018384-C829-1EA6-8E7D-FE696BA0C79F}"/>
              </a:ext>
            </a:extLst>
          </p:cNvPr>
          <p:cNvCxnSpPr>
            <a:cxnSpLocks/>
          </p:cNvCxnSpPr>
          <p:nvPr/>
        </p:nvCxnSpPr>
        <p:spPr>
          <a:xfrm>
            <a:off x="8769267" y="2825960"/>
            <a:ext cx="1" cy="175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9603D3CE-7135-6711-5D65-231F095E430F}"/>
              </a:ext>
            </a:extLst>
          </p:cNvPr>
          <p:cNvSpPr txBox="1"/>
          <p:nvPr/>
        </p:nvSpPr>
        <p:spPr>
          <a:xfrm>
            <a:off x="7869020" y="3451861"/>
            <a:ext cx="1800493" cy="230832"/>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描述子距离最小的作为待匹配点</a:t>
            </a:r>
          </a:p>
        </p:txBody>
      </p:sp>
      <p:cxnSp>
        <p:nvCxnSpPr>
          <p:cNvPr id="113" name="直接箭头连接符 112">
            <a:extLst>
              <a:ext uri="{FF2B5EF4-FFF2-40B4-BE49-F238E27FC236}">
                <a16:creationId xmlns:a16="http://schemas.microsoft.com/office/drawing/2014/main" id="{D7D02EC6-885D-9120-B338-71516F3CDEE1}"/>
              </a:ext>
            </a:extLst>
          </p:cNvPr>
          <p:cNvCxnSpPr>
            <a:cxnSpLocks/>
          </p:cNvCxnSpPr>
          <p:nvPr/>
        </p:nvCxnSpPr>
        <p:spPr>
          <a:xfrm>
            <a:off x="8779540" y="3246809"/>
            <a:ext cx="1" cy="175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41A6C761-6793-E785-4274-E3A88D86FB9A}"/>
              </a:ext>
            </a:extLst>
          </p:cNvPr>
          <p:cNvSpPr/>
          <p:nvPr/>
        </p:nvSpPr>
        <p:spPr>
          <a:xfrm>
            <a:off x="4267391" y="2068759"/>
            <a:ext cx="6888572" cy="1975082"/>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B160E5A4-4BA1-F804-3A42-9DCDFFAE05CF}"/>
              </a:ext>
            </a:extLst>
          </p:cNvPr>
          <p:cNvSpPr/>
          <p:nvPr/>
        </p:nvSpPr>
        <p:spPr>
          <a:xfrm>
            <a:off x="4267392" y="4128284"/>
            <a:ext cx="6888572" cy="2229653"/>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a:extLst>
              <a:ext uri="{FF2B5EF4-FFF2-40B4-BE49-F238E27FC236}">
                <a16:creationId xmlns:a16="http://schemas.microsoft.com/office/drawing/2014/main" id="{AAD13E57-553A-E599-80CC-1F8A42366B72}"/>
              </a:ext>
            </a:extLst>
          </p:cNvPr>
          <p:cNvSpPr/>
          <p:nvPr/>
        </p:nvSpPr>
        <p:spPr>
          <a:xfrm>
            <a:off x="1036037" y="5283014"/>
            <a:ext cx="1100887"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主要工作</a:t>
            </a:r>
            <a:r>
              <a:rPr lang="en-US" altLang="zh-CN" sz="1400" b="1">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23" name="文本框 122">
            <a:extLst>
              <a:ext uri="{FF2B5EF4-FFF2-40B4-BE49-F238E27FC236}">
                <a16:creationId xmlns:a16="http://schemas.microsoft.com/office/drawing/2014/main" id="{57AFB8CC-10BC-544E-5B51-9F6ECB4EAC20}"/>
              </a:ext>
            </a:extLst>
          </p:cNvPr>
          <p:cNvSpPr txBox="1"/>
          <p:nvPr/>
        </p:nvSpPr>
        <p:spPr>
          <a:xfrm>
            <a:off x="1058680" y="5621146"/>
            <a:ext cx="3021638" cy="246221"/>
          </a:xfrm>
          <a:prstGeom prst="rect">
            <a:avLst/>
          </a:prstGeom>
          <a:noFill/>
        </p:spPr>
        <p:txBody>
          <a:bodyPr wrap="square">
            <a:spAutoFit/>
          </a:bodyPr>
          <a:lstStyle/>
          <a:p>
            <a:pPr marL="171450" indent="-171450">
              <a:buFont typeface="Wingdings" panose="05000000000000000000" pitchFamily="2" charset="2"/>
              <a:buChar char="u"/>
            </a:pPr>
            <a:r>
              <a:rPr lang="zh-CN" altLang="en-US" sz="1000">
                <a:latin typeface="微软雅黑" panose="020B0503020204020204" pitchFamily="34" charset="-122"/>
                <a:ea typeface="微软雅黑" panose="020B0503020204020204" pitchFamily="34" charset="-122"/>
                <a:cs typeface="Times New Roman" panose="02020603050405020304" pitchFamily="18" charset="0"/>
              </a:rPr>
              <a:t>对</a:t>
            </a:r>
            <a:r>
              <a:rPr lang="zh-CN" altLang="zh-CN" sz="1000">
                <a:effectLst/>
                <a:latin typeface="微软雅黑" panose="020B0503020204020204" pitchFamily="34" charset="-122"/>
                <a:ea typeface="微软雅黑" panose="020B0503020204020204" pitchFamily="34" charset="-122"/>
                <a:cs typeface="Times New Roman" panose="02020603050405020304" pitchFamily="18" charset="0"/>
              </a:rPr>
              <a:t>当前帧</a:t>
            </a:r>
            <a:r>
              <a:rPr lang="zh-CN" altLang="en-US" sz="1000">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000">
                <a:effectLst/>
                <a:latin typeface="微软雅黑" panose="020B0503020204020204" pitchFamily="34" charset="-122"/>
                <a:ea typeface="微软雅黑" panose="020B0503020204020204" pitchFamily="34" charset="-122"/>
                <a:cs typeface="Times New Roman" panose="02020603050405020304" pitchFamily="18" charset="0"/>
              </a:rPr>
              <a:t>位姿</a:t>
            </a:r>
            <a:r>
              <a:rPr lang="zh-CN" altLang="en-US" sz="1000">
                <a:latin typeface="微软雅黑" panose="020B0503020204020204" pitchFamily="34" charset="-122"/>
                <a:ea typeface="微软雅黑" panose="020B0503020204020204" pitchFamily="34" charset="-122"/>
                <a:cs typeface="Times New Roman" panose="02020603050405020304" pitchFamily="18" charset="0"/>
              </a:rPr>
              <a:t>进行初步的估计</a:t>
            </a:r>
            <a:endParaRPr lang="zh-CN" altLang="en-US" sz="1000">
              <a:latin typeface="微软雅黑" panose="020B0503020204020204" pitchFamily="34" charset="-122"/>
              <a:ea typeface="微软雅黑" panose="020B0503020204020204" pitchFamily="34" charset="-122"/>
            </a:endParaRPr>
          </a:p>
        </p:txBody>
      </p:sp>
      <p:sp>
        <p:nvSpPr>
          <p:cNvPr id="124" name="文本框 123">
            <a:extLst>
              <a:ext uri="{FF2B5EF4-FFF2-40B4-BE49-F238E27FC236}">
                <a16:creationId xmlns:a16="http://schemas.microsoft.com/office/drawing/2014/main" id="{A1610716-B6F2-9067-DBD0-5E95799A17C5}"/>
              </a:ext>
            </a:extLst>
          </p:cNvPr>
          <p:cNvSpPr txBox="1"/>
          <p:nvPr/>
        </p:nvSpPr>
        <p:spPr>
          <a:xfrm>
            <a:off x="1214890" y="5817006"/>
            <a:ext cx="3021638" cy="459485"/>
          </a:xfrm>
          <a:prstGeom prst="rect">
            <a:avLst/>
          </a:prstGeom>
          <a:noFill/>
        </p:spPr>
        <p:txBody>
          <a:bodyPr wrap="square">
            <a:spAutoFit/>
          </a:bodyPr>
          <a:lstStyle/>
          <a:p>
            <a:pPr marL="171450" indent="-171450">
              <a:lnSpc>
                <a:spcPts val="1500"/>
              </a:lnSpc>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cs typeface="Times New Roman" panose="02020603050405020304" pitchFamily="18" charset="0"/>
              </a:rPr>
              <a:t>参考关键帧跟踪</a:t>
            </a:r>
            <a:endParaRPr lang="en-US" altLang="zh-CN" sz="100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lnSpc>
                <a:spcPts val="1500"/>
              </a:lnSpc>
              <a:buFont typeface="Arial" panose="020B0604020202020204" pitchFamily="34" charset="0"/>
              <a:buChar char="•"/>
            </a:pPr>
            <a:r>
              <a:rPr lang="zh-CN" altLang="en-US" sz="10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恒速模型跟踪</a:t>
            </a:r>
            <a:endParaRPr lang="en-US" altLang="zh-CN" sz="10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6" name="文本框 125">
            <a:extLst>
              <a:ext uri="{FF2B5EF4-FFF2-40B4-BE49-F238E27FC236}">
                <a16:creationId xmlns:a16="http://schemas.microsoft.com/office/drawing/2014/main" id="{758B2012-9CD1-09FF-F973-02A85C2E71F0}"/>
              </a:ext>
            </a:extLst>
          </p:cNvPr>
          <p:cNvSpPr txBox="1"/>
          <p:nvPr/>
        </p:nvSpPr>
        <p:spPr>
          <a:xfrm>
            <a:off x="8416234" y="4594010"/>
            <a:ext cx="2624436" cy="1220847"/>
          </a:xfrm>
          <a:prstGeom prst="rect">
            <a:avLst/>
          </a:prstGeom>
          <a:noFill/>
        </p:spPr>
        <p:txBody>
          <a:bodyPr wrap="none" rtlCol="0">
            <a:spAutoFit/>
          </a:bodyPr>
          <a:lstStyle/>
          <a:p>
            <a:pPr>
              <a:lnSpc>
                <a:spcPts val="1800"/>
              </a:lnSpc>
            </a:pPr>
            <a:r>
              <a:rPr lang="en-US" altLang="zh-CN" sz="1050">
                <a:latin typeface="微软雅黑" panose="020B0503020204020204" pitchFamily="34" charset="-122"/>
                <a:ea typeface="微软雅黑" panose="020B0503020204020204" pitchFamily="34" charset="-122"/>
              </a:rPr>
              <a:t>1. </a:t>
            </a:r>
            <a:r>
              <a:rPr lang="zh-CN" altLang="en-US" sz="1050">
                <a:latin typeface="微软雅黑" panose="020B0503020204020204" pitchFamily="34" charset="-122"/>
                <a:ea typeface="微软雅黑" panose="020B0503020204020204" pitchFamily="34" charset="-122"/>
              </a:rPr>
              <a:t>用</a:t>
            </a:r>
            <a:r>
              <a:rPr lang="zh-CN" altLang="en-US" sz="1050">
                <a:solidFill>
                  <a:srgbClr val="C00000"/>
                </a:solidFill>
                <a:latin typeface="微软雅黑" panose="020B0503020204020204" pitchFamily="34" charset="-122"/>
                <a:ea typeface="微软雅黑" panose="020B0503020204020204" pitchFamily="34" charset="-122"/>
              </a:rPr>
              <a:t>恒速模型</a:t>
            </a:r>
            <a:r>
              <a:rPr lang="zh-CN" altLang="en-US" sz="1050">
                <a:latin typeface="微软雅黑" panose="020B0503020204020204" pitchFamily="34" charset="-122"/>
                <a:ea typeface="微软雅黑" panose="020B0503020204020204" pitchFamily="34" charset="-122"/>
              </a:rPr>
              <a:t>得到当前帧的</a:t>
            </a:r>
            <a:r>
              <a:rPr lang="zh-CN" altLang="en-US" sz="1050">
                <a:solidFill>
                  <a:srgbClr val="C00000"/>
                </a:solidFill>
                <a:latin typeface="微软雅黑" panose="020B0503020204020204" pitchFamily="34" charset="-122"/>
                <a:ea typeface="微软雅黑" panose="020B0503020204020204" pitchFamily="34" charset="-122"/>
              </a:rPr>
              <a:t>初始位姿</a:t>
            </a:r>
          </a:p>
          <a:p>
            <a:pPr>
              <a:lnSpc>
                <a:spcPts val="1800"/>
              </a:lnSpc>
            </a:pPr>
            <a:r>
              <a:rPr lang="en-US" altLang="zh-CN" sz="1050">
                <a:latin typeface="微软雅黑" panose="020B0503020204020204" pitchFamily="34" charset="-122"/>
                <a:ea typeface="微软雅黑" panose="020B0503020204020204" pitchFamily="34" charset="-122"/>
              </a:rPr>
              <a:t>2. </a:t>
            </a:r>
            <a:r>
              <a:rPr lang="zh-CN" altLang="en-US" sz="1050">
                <a:solidFill>
                  <a:srgbClr val="C00000"/>
                </a:solidFill>
                <a:latin typeface="微软雅黑" panose="020B0503020204020204" pitchFamily="34" charset="-122"/>
                <a:ea typeface="微软雅黑" panose="020B0503020204020204" pitchFamily="34" charset="-122"/>
              </a:rPr>
              <a:t>投影匹配</a:t>
            </a:r>
            <a:r>
              <a:rPr lang="zh-CN" altLang="en-US" sz="1050">
                <a:latin typeface="微软雅黑" panose="020B0503020204020204" pitchFamily="34" charset="-122"/>
                <a:ea typeface="微软雅黑" panose="020B0503020204020204" pitchFamily="34" charset="-122"/>
              </a:rPr>
              <a:t>获取地图点</a:t>
            </a:r>
            <a:endParaRPr lang="en-US" altLang="zh-CN" sz="1050">
              <a:latin typeface="微软雅黑" panose="020B0503020204020204" pitchFamily="34" charset="-122"/>
              <a:ea typeface="微软雅黑" panose="020B0503020204020204" pitchFamily="34" charset="-122"/>
            </a:endParaRPr>
          </a:p>
          <a:p>
            <a:pPr>
              <a:lnSpc>
                <a:spcPts val="1800"/>
              </a:lnSpc>
            </a:pPr>
            <a:r>
              <a:rPr lang="en-US" altLang="zh-CN" sz="1050">
                <a:latin typeface="微软雅黑" panose="020B0503020204020204" pitchFamily="34" charset="-122"/>
                <a:ea typeface="微软雅黑" panose="020B0503020204020204" pitchFamily="34" charset="-122"/>
              </a:rPr>
              <a:t>3. </a:t>
            </a:r>
            <a:r>
              <a:rPr lang="zh-CN" altLang="en-US" sz="1050">
                <a:latin typeface="微软雅黑" panose="020B0503020204020204" pitchFamily="34" charset="-122"/>
                <a:ea typeface="微软雅黑" panose="020B0503020204020204" pitchFamily="34" charset="-122"/>
              </a:rPr>
              <a:t>如果匹配点不够，则扩大搜索半径再试</a:t>
            </a:r>
          </a:p>
          <a:p>
            <a:pPr>
              <a:lnSpc>
                <a:spcPts val="1800"/>
              </a:lnSpc>
            </a:pPr>
            <a:r>
              <a:rPr lang="en-US" altLang="zh-CN" sz="1050">
                <a:latin typeface="微软雅黑" panose="020B0503020204020204" pitchFamily="34" charset="-122"/>
                <a:ea typeface="微软雅黑" panose="020B0503020204020204" pitchFamily="34" charset="-122"/>
              </a:rPr>
              <a:t>4. </a:t>
            </a:r>
            <a:r>
              <a:rPr lang="zh-CN" altLang="en-US" sz="1050">
                <a:latin typeface="微软雅黑" panose="020B0503020204020204" pitchFamily="34" charset="-122"/>
                <a:ea typeface="微软雅黑" panose="020B0503020204020204" pitchFamily="34" charset="-122"/>
              </a:rPr>
              <a:t>利用重投影关系，</a:t>
            </a:r>
            <a:r>
              <a:rPr lang="zh-CN" altLang="en-US" sz="1050">
                <a:solidFill>
                  <a:srgbClr val="C00000"/>
                </a:solidFill>
                <a:latin typeface="微软雅黑" panose="020B0503020204020204" pitchFamily="34" charset="-122"/>
                <a:ea typeface="微软雅黑" panose="020B0503020204020204" pitchFamily="34" charset="-122"/>
              </a:rPr>
              <a:t>优化</a:t>
            </a:r>
            <a:r>
              <a:rPr lang="zh-CN" altLang="en-US" sz="1050">
                <a:latin typeface="微软雅黑" panose="020B0503020204020204" pitchFamily="34" charset="-122"/>
                <a:ea typeface="微软雅黑" panose="020B0503020204020204" pitchFamily="34" charset="-122"/>
              </a:rPr>
              <a:t>当前帧的</a:t>
            </a:r>
            <a:r>
              <a:rPr lang="zh-CN" altLang="en-US" sz="1050">
                <a:solidFill>
                  <a:srgbClr val="C00000"/>
                </a:solidFill>
                <a:latin typeface="微软雅黑" panose="020B0503020204020204" pitchFamily="34" charset="-122"/>
                <a:ea typeface="微软雅黑" panose="020B0503020204020204" pitchFamily="34" charset="-122"/>
              </a:rPr>
              <a:t>位姿</a:t>
            </a:r>
          </a:p>
          <a:p>
            <a:pPr>
              <a:lnSpc>
                <a:spcPts val="1800"/>
              </a:lnSpc>
            </a:pPr>
            <a:r>
              <a:rPr lang="en-US" altLang="zh-CN" sz="1050">
                <a:latin typeface="微软雅黑" panose="020B0503020204020204" pitchFamily="34" charset="-122"/>
                <a:ea typeface="微软雅黑" panose="020B0503020204020204" pitchFamily="34" charset="-122"/>
              </a:rPr>
              <a:t>5. </a:t>
            </a:r>
            <a:r>
              <a:rPr lang="zh-CN" altLang="en-US" sz="1050">
                <a:solidFill>
                  <a:srgbClr val="C00000"/>
                </a:solidFill>
                <a:latin typeface="微软雅黑" panose="020B0503020204020204" pitchFamily="34" charset="-122"/>
                <a:ea typeface="微软雅黑" panose="020B0503020204020204" pitchFamily="34" charset="-122"/>
              </a:rPr>
              <a:t>统计</a:t>
            </a:r>
            <a:r>
              <a:rPr lang="zh-CN" altLang="en-US" sz="1050">
                <a:latin typeface="微软雅黑" panose="020B0503020204020204" pitchFamily="34" charset="-122"/>
                <a:ea typeface="微软雅黑" panose="020B0503020204020204" pitchFamily="34" charset="-122"/>
              </a:rPr>
              <a:t>匹配成功的</a:t>
            </a:r>
            <a:r>
              <a:rPr lang="zh-CN" altLang="en-US" sz="1050">
                <a:solidFill>
                  <a:srgbClr val="C00000"/>
                </a:solidFill>
                <a:latin typeface="微软雅黑" panose="020B0503020204020204" pitchFamily="34" charset="-122"/>
                <a:ea typeface="微软雅黑" panose="020B0503020204020204" pitchFamily="34" charset="-122"/>
              </a:rPr>
              <a:t>特征点</a:t>
            </a:r>
            <a:r>
              <a:rPr lang="zh-CN" altLang="en-US" sz="1050">
                <a:latin typeface="微软雅黑" panose="020B0503020204020204" pitchFamily="34" charset="-122"/>
                <a:ea typeface="微软雅黑" panose="020B0503020204020204" pitchFamily="34" charset="-122"/>
              </a:rPr>
              <a:t>对数目</a:t>
            </a:r>
            <a:endParaRPr lang="en-US" altLang="zh-CN" sz="1050">
              <a:latin typeface="微软雅黑" panose="020B0503020204020204" pitchFamily="34" charset="-122"/>
              <a:ea typeface="微软雅黑" panose="020B0503020204020204" pitchFamily="34" charset="-122"/>
            </a:endParaRPr>
          </a:p>
        </p:txBody>
      </p:sp>
      <p:cxnSp>
        <p:nvCxnSpPr>
          <p:cNvPr id="128" name="直接箭头连接符 127">
            <a:extLst>
              <a:ext uri="{FF2B5EF4-FFF2-40B4-BE49-F238E27FC236}">
                <a16:creationId xmlns:a16="http://schemas.microsoft.com/office/drawing/2014/main" id="{AC9EA964-6209-67B2-74DA-3628873DE543}"/>
              </a:ext>
            </a:extLst>
          </p:cNvPr>
          <p:cNvCxnSpPr>
            <a:cxnSpLocks/>
          </p:cNvCxnSpPr>
          <p:nvPr/>
        </p:nvCxnSpPr>
        <p:spPr>
          <a:xfrm>
            <a:off x="8142655" y="4587087"/>
            <a:ext cx="0" cy="1518595"/>
          </a:xfrm>
          <a:prstGeom prst="straightConnector1">
            <a:avLst/>
          </a:prstGeom>
          <a:ln>
            <a:solidFill>
              <a:srgbClr val="00206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CDB89A21-9DAE-4016-3EF6-EC81C6FB5227}"/>
              </a:ext>
            </a:extLst>
          </p:cNvPr>
          <p:cNvCxnSpPr>
            <a:cxnSpLocks/>
          </p:cNvCxnSpPr>
          <p:nvPr/>
        </p:nvCxnSpPr>
        <p:spPr>
          <a:xfrm>
            <a:off x="8256396" y="4753047"/>
            <a:ext cx="190610" cy="0"/>
          </a:xfrm>
          <a:prstGeom prst="straightConnector1">
            <a:avLst/>
          </a:prstGeom>
          <a:ln>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49" name="弧形 148">
            <a:extLst>
              <a:ext uri="{FF2B5EF4-FFF2-40B4-BE49-F238E27FC236}">
                <a16:creationId xmlns:a16="http://schemas.microsoft.com/office/drawing/2014/main" id="{BA7EFC77-5B8F-9D4A-57A7-084C5800013E}"/>
              </a:ext>
            </a:extLst>
          </p:cNvPr>
          <p:cNvSpPr/>
          <p:nvPr/>
        </p:nvSpPr>
        <p:spPr>
          <a:xfrm rot="10800000">
            <a:off x="8142656" y="4515948"/>
            <a:ext cx="227482" cy="23709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0" name="直接箭头连接符 149">
            <a:extLst>
              <a:ext uri="{FF2B5EF4-FFF2-40B4-BE49-F238E27FC236}">
                <a16:creationId xmlns:a16="http://schemas.microsoft.com/office/drawing/2014/main" id="{9B0453E2-F2B2-B569-26E1-4FB82C299E42}"/>
              </a:ext>
            </a:extLst>
          </p:cNvPr>
          <p:cNvCxnSpPr>
            <a:cxnSpLocks/>
          </p:cNvCxnSpPr>
          <p:nvPr/>
        </p:nvCxnSpPr>
        <p:spPr>
          <a:xfrm>
            <a:off x="8265251" y="5001575"/>
            <a:ext cx="190610" cy="0"/>
          </a:xfrm>
          <a:prstGeom prst="straightConnector1">
            <a:avLst/>
          </a:prstGeom>
          <a:ln>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51" name="弧形 150">
            <a:extLst>
              <a:ext uri="{FF2B5EF4-FFF2-40B4-BE49-F238E27FC236}">
                <a16:creationId xmlns:a16="http://schemas.microsoft.com/office/drawing/2014/main" id="{5C78E32A-8D6C-7335-AE52-13C680557167}"/>
              </a:ext>
            </a:extLst>
          </p:cNvPr>
          <p:cNvSpPr/>
          <p:nvPr/>
        </p:nvSpPr>
        <p:spPr>
          <a:xfrm rot="10800000">
            <a:off x="8151511" y="4764476"/>
            <a:ext cx="227482" cy="23709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4" name="组合 153">
            <a:extLst>
              <a:ext uri="{FF2B5EF4-FFF2-40B4-BE49-F238E27FC236}">
                <a16:creationId xmlns:a16="http://schemas.microsoft.com/office/drawing/2014/main" id="{B562DF01-B941-42BF-9423-F3C0AE123D7F}"/>
              </a:ext>
            </a:extLst>
          </p:cNvPr>
          <p:cNvGrpSpPr/>
          <p:nvPr/>
        </p:nvGrpSpPr>
        <p:grpSpPr>
          <a:xfrm>
            <a:off x="8142656" y="4994249"/>
            <a:ext cx="304350" cy="237099"/>
            <a:chOff x="8295056" y="4668348"/>
            <a:chExt cx="304350" cy="237099"/>
          </a:xfrm>
        </p:grpSpPr>
        <p:cxnSp>
          <p:nvCxnSpPr>
            <p:cNvPr id="152" name="直接箭头连接符 151">
              <a:extLst>
                <a:ext uri="{FF2B5EF4-FFF2-40B4-BE49-F238E27FC236}">
                  <a16:creationId xmlns:a16="http://schemas.microsoft.com/office/drawing/2014/main" id="{F0A28359-BA3F-6859-F921-87A4B61CBB03}"/>
                </a:ext>
              </a:extLst>
            </p:cNvPr>
            <p:cNvCxnSpPr>
              <a:cxnSpLocks/>
            </p:cNvCxnSpPr>
            <p:nvPr/>
          </p:nvCxnSpPr>
          <p:spPr>
            <a:xfrm>
              <a:off x="8408796" y="4905447"/>
              <a:ext cx="190610" cy="0"/>
            </a:xfrm>
            <a:prstGeom prst="straightConnector1">
              <a:avLst/>
            </a:prstGeom>
            <a:ln>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53" name="弧形 152">
              <a:extLst>
                <a:ext uri="{FF2B5EF4-FFF2-40B4-BE49-F238E27FC236}">
                  <a16:creationId xmlns:a16="http://schemas.microsoft.com/office/drawing/2014/main" id="{F5A04125-79E1-4D27-F86C-79C6B537B35C}"/>
                </a:ext>
              </a:extLst>
            </p:cNvPr>
            <p:cNvSpPr/>
            <p:nvPr/>
          </p:nvSpPr>
          <p:spPr>
            <a:xfrm rot="10800000">
              <a:off x="8295056" y="4668348"/>
              <a:ext cx="227482" cy="23709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55" name="组合 154">
            <a:extLst>
              <a:ext uri="{FF2B5EF4-FFF2-40B4-BE49-F238E27FC236}">
                <a16:creationId xmlns:a16="http://schemas.microsoft.com/office/drawing/2014/main" id="{82E5B729-D896-F326-2E23-F08D02649302}"/>
              </a:ext>
            </a:extLst>
          </p:cNvPr>
          <p:cNvGrpSpPr/>
          <p:nvPr/>
        </p:nvGrpSpPr>
        <p:grpSpPr>
          <a:xfrm>
            <a:off x="8142656" y="5216836"/>
            <a:ext cx="304350" cy="237099"/>
            <a:chOff x="8295056" y="4668348"/>
            <a:chExt cx="304350" cy="237099"/>
          </a:xfrm>
        </p:grpSpPr>
        <p:cxnSp>
          <p:nvCxnSpPr>
            <p:cNvPr id="156" name="直接箭头连接符 155">
              <a:extLst>
                <a:ext uri="{FF2B5EF4-FFF2-40B4-BE49-F238E27FC236}">
                  <a16:creationId xmlns:a16="http://schemas.microsoft.com/office/drawing/2014/main" id="{76090163-673F-58E1-EACE-0F26D8BA8368}"/>
                </a:ext>
              </a:extLst>
            </p:cNvPr>
            <p:cNvCxnSpPr>
              <a:cxnSpLocks/>
            </p:cNvCxnSpPr>
            <p:nvPr/>
          </p:nvCxnSpPr>
          <p:spPr>
            <a:xfrm>
              <a:off x="8408796" y="4905447"/>
              <a:ext cx="190610" cy="0"/>
            </a:xfrm>
            <a:prstGeom prst="straightConnector1">
              <a:avLst/>
            </a:prstGeom>
            <a:ln>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57" name="弧形 156">
              <a:extLst>
                <a:ext uri="{FF2B5EF4-FFF2-40B4-BE49-F238E27FC236}">
                  <a16:creationId xmlns:a16="http://schemas.microsoft.com/office/drawing/2014/main" id="{B925B4F4-7BCD-3B16-D5D6-40DC213B9D1C}"/>
                </a:ext>
              </a:extLst>
            </p:cNvPr>
            <p:cNvSpPr/>
            <p:nvPr/>
          </p:nvSpPr>
          <p:spPr>
            <a:xfrm rot="10800000">
              <a:off x="8295056" y="4668348"/>
              <a:ext cx="227482" cy="23709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58" name="组合 157">
            <a:extLst>
              <a:ext uri="{FF2B5EF4-FFF2-40B4-BE49-F238E27FC236}">
                <a16:creationId xmlns:a16="http://schemas.microsoft.com/office/drawing/2014/main" id="{3F74B0CA-BF68-0447-D60A-22AC85E40827}"/>
              </a:ext>
            </a:extLst>
          </p:cNvPr>
          <p:cNvGrpSpPr/>
          <p:nvPr/>
        </p:nvGrpSpPr>
        <p:grpSpPr>
          <a:xfrm>
            <a:off x="8142656" y="5446408"/>
            <a:ext cx="304350" cy="237099"/>
            <a:chOff x="8295056" y="4668348"/>
            <a:chExt cx="304350" cy="237099"/>
          </a:xfrm>
        </p:grpSpPr>
        <p:cxnSp>
          <p:nvCxnSpPr>
            <p:cNvPr id="159" name="直接箭头连接符 158">
              <a:extLst>
                <a:ext uri="{FF2B5EF4-FFF2-40B4-BE49-F238E27FC236}">
                  <a16:creationId xmlns:a16="http://schemas.microsoft.com/office/drawing/2014/main" id="{523FE01A-D3CF-C8CD-6552-0C13A4354D68}"/>
                </a:ext>
              </a:extLst>
            </p:cNvPr>
            <p:cNvCxnSpPr>
              <a:cxnSpLocks/>
            </p:cNvCxnSpPr>
            <p:nvPr/>
          </p:nvCxnSpPr>
          <p:spPr>
            <a:xfrm>
              <a:off x="8408796" y="4905447"/>
              <a:ext cx="190610" cy="0"/>
            </a:xfrm>
            <a:prstGeom prst="straightConnector1">
              <a:avLst/>
            </a:prstGeom>
            <a:ln>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60" name="弧形 159">
              <a:extLst>
                <a:ext uri="{FF2B5EF4-FFF2-40B4-BE49-F238E27FC236}">
                  <a16:creationId xmlns:a16="http://schemas.microsoft.com/office/drawing/2014/main" id="{6C465D4E-9E0A-0760-8CBE-121EF7730494}"/>
                </a:ext>
              </a:extLst>
            </p:cNvPr>
            <p:cNvSpPr/>
            <p:nvPr/>
          </p:nvSpPr>
          <p:spPr>
            <a:xfrm rot="10800000">
              <a:off x="8295056" y="4668348"/>
              <a:ext cx="227482" cy="23709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8A0B82D6-9595-1A95-369D-DF2F302C37C8}"/>
              </a:ext>
            </a:extLst>
          </p:cNvPr>
          <p:cNvPicPr>
            <a:picLocks noChangeAspect="1"/>
          </p:cNvPicPr>
          <p:nvPr/>
        </p:nvPicPr>
        <p:blipFill>
          <a:blip r:embed="rId37"/>
          <a:stretch>
            <a:fillRect/>
          </a:stretch>
        </p:blipFill>
        <p:spPr>
          <a:xfrm>
            <a:off x="721696" y="2551487"/>
            <a:ext cx="2889264" cy="2278261"/>
          </a:xfrm>
          <a:prstGeom prst="rect">
            <a:avLst/>
          </a:prstGeom>
        </p:spPr>
      </p:pic>
      <p:sp>
        <p:nvSpPr>
          <p:cNvPr id="4" name="文本框 3">
            <a:extLst>
              <a:ext uri="{FF2B5EF4-FFF2-40B4-BE49-F238E27FC236}">
                <a16:creationId xmlns:a16="http://schemas.microsoft.com/office/drawing/2014/main" id="{9363A626-31F3-8792-C4E7-2C23135026A8}"/>
              </a:ext>
            </a:extLst>
          </p:cNvPr>
          <p:cNvSpPr txBox="1"/>
          <p:nvPr/>
        </p:nvSpPr>
        <p:spPr>
          <a:xfrm>
            <a:off x="1427632" y="4810382"/>
            <a:ext cx="1537495" cy="215444"/>
          </a:xfrm>
          <a:prstGeom prst="rect">
            <a:avLst/>
          </a:prstGeom>
          <a:noFill/>
        </p:spPr>
        <p:txBody>
          <a:bodyPr wrap="square">
            <a:spAutoFit/>
          </a:bodyPr>
          <a:lstStyle/>
          <a:p>
            <a:r>
              <a:rPr lang="en-US" altLang="zh-CN" sz="800">
                <a:latin typeface="微软雅黑" panose="020B0503020204020204" pitchFamily="34" charset="-122"/>
                <a:ea typeface="微软雅黑" panose="020B0503020204020204" pitchFamily="34" charset="-122"/>
              </a:rPr>
              <a:t>ORBSLAM</a:t>
            </a:r>
            <a:r>
              <a:rPr lang="zh-CN" altLang="en-US" sz="800">
                <a:latin typeface="微软雅黑" panose="020B0503020204020204" pitchFamily="34" charset="-122"/>
                <a:ea typeface="微软雅黑" panose="020B0503020204020204" pitchFamily="34" charset="-122"/>
              </a:rPr>
              <a:t>系统结构图</a:t>
            </a:r>
          </a:p>
        </p:txBody>
      </p:sp>
      <p:sp>
        <p:nvSpPr>
          <p:cNvPr id="20" name="标题 1">
            <a:extLst>
              <a:ext uri="{FF2B5EF4-FFF2-40B4-BE49-F238E27FC236}">
                <a16:creationId xmlns:a16="http://schemas.microsoft.com/office/drawing/2014/main" id="{936EA586-AF13-73ED-9311-00740CD75BFE}"/>
              </a:ext>
            </a:extLst>
          </p:cNvPr>
          <p:cNvSpPr>
            <a:spLocks noGrp="1"/>
          </p:cNvSpPr>
          <p:nvPr>
            <p:ph type="title"/>
          </p:nvPr>
        </p:nvSpPr>
        <p:spPr>
          <a:xfrm>
            <a:off x="614680" y="203200"/>
            <a:ext cx="6642100" cy="73024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ORBSLAM</a:t>
            </a:r>
            <a:r>
              <a:rPr kumimoji="0" lang="zh-CN" altLang="en-US"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原理</a:t>
            </a:r>
            <a:endParaRPr kumimoji="0" lang="zh-CN" altLang="en-US" sz="36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sp>
        <p:nvSpPr>
          <p:cNvPr id="11" name="灯片编号占位符 2">
            <a:extLst>
              <a:ext uri="{FF2B5EF4-FFF2-40B4-BE49-F238E27FC236}">
                <a16:creationId xmlns:a16="http://schemas.microsoft.com/office/drawing/2014/main" id="{9948086C-6913-2AA6-69B7-0D6B1FFFD410}"/>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10</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4042354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1900F-4121-4D17-D34B-FAFBC7C8453E}"/>
            </a:ext>
          </a:extLst>
        </p:cNvPr>
        <p:cNvGrpSpPr/>
        <p:nvPr/>
      </p:nvGrpSpPr>
      <p:grpSpPr>
        <a:xfrm>
          <a:off x="0" y="0"/>
          <a:ext cx="0" cy="0"/>
          <a:chOff x="0" y="0"/>
          <a:chExt cx="0" cy="0"/>
        </a:xfrm>
      </p:grpSpPr>
      <p:sp>
        <p:nvSpPr>
          <p:cNvPr id="65" name="矩形: 圆角 64">
            <a:extLst>
              <a:ext uri="{FF2B5EF4-FFF2-40B4-BE49-F238E27FC236}">
                <a16:creationId xmlns:a16="http://schemas.microsoft.com/office/drawing/2014/main" id="{778C3AB3-336B-AF60-0C60-1CC748EFFFAF}"/>
              </a:ext>
            </a:extLst>
          </p:cNvPr>
          <p:cNvSpPr/>
          <p:nvPr/>
        </p:nvSpPr>
        <p:spPr>
          <a:xfrm>
            <a:off x="6998283" y="6243745"/>
            <a:ext cx="1945740" cy="24622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圆角 63">
            <a:extLst>
              <a:ext uri="{FF2B5EF4-FFF2-40B4-BE49-F238E27FC236}">
                <a16:creationId xmlns:a16="http://schemas.microsoft.com/office/drawing/2014/main" id="{793ABC96-32EB-4AA6-3C09-DE1C565E2BAB}"/>
              </a:ext>
            </a:extLst>
          </p:cNvPr>
          <p:cNvSpPr/>
          <p:nvPr/>
        </p:nvSpPr>
        <p:spPr>
          <a:xfrm>
            <a:off x="4634499" y="6261822"/>
            <a:ext cx="1945740" cy="24622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圆角 61">
            <a:extLst>
              <a:ext uri="{FF2B5EF4-FFF2-40B4-BE49-F238E27FC236}">
                <a16:creationId xmlns:a16="http://schemas.microsoft.com/office/drawing/2014/main" id="{70C65374-6CBD-96C6-BC10-FAD7790345C9}"/>
              </a:ext>
            </a:extLst>
          </p:cNvPr>
          <p:cNvSpPr/>
          <p:nvPr/>
        </p:nvSpPr>
        <p:spPr>
          <a:xfrm>
            <a:off x="6943405" y="5700270"/>
            <a:ext cx="1945740" cy="24622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56F8585-A8AF-3797-58EE-57B709F89A58}"/>
              </a:ext>
            </a:extLst>
          </p:cNvPr>
          <p:cNvSpPr/>
          <p:nvPr/>
        </p:nvSpPr>
        <p:spPr>
          <a:xfrm>
            <a:off x="498836" y="1045525"/>
            <a:ext cx="8704928"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rgbClr val="002060"/>
                </a:solidFill>
                <a:latin typeface="微软雅黑" panose="020B0503020204020204" pitchFamily="34" charset="-122"/>
                <a:ea typeface="微软雅黑" panose="020B0503020204020204" pitchFamily="34" charset="-122"/>
              </a:rPr>
              <a:t>ORBSLAM</a:t>
            </a:r>
            <a:r>
              <a:rPr lang="zh-CN" altLang="en-US" b="1" kern="0">
                <a:solidFill>
                  <a:srgbClr val="002060"/>
                </a:solidFill>
                <a:latin typeface="微软雅黑" panose="020B0503020204020204" pitchFamily="34" charset="-122"/>
                <a:ea typeface="微软雅黑" panose="020B0503020204020204" pitchFamily="34" charset="-122"/>
              </a:rPr>
              <a:t>原理</a:t>
            </a:r>
            <a:endParaRPr lang="zh-CN" altLang="en-US" b="1" kern="0" dirty="0">
              <a:solidFill>
                <a:srgbClr val="002060"/>
              </a:solidFill>
              <a:latin typeface="微软雅黑" panose="020B0503020204020204" pitchFamily="34" charset="-122"/>
              <a:ea typeface="微软雅黑" panose="020B0503020204020204" pitchFamily="34" charset="-122"/>
            </a:endParaRPr>
          </a:p>
        </p:txBody>
      </p:sp>
      <p:pic>
        <p:nvPicPr>
          <p:cNvPr id="44" name="图片 43">
            <a:extLst>
              <a:ext uri="{FF2B5EF4-FFF2-40B4-BE49-F238E27FC236}">
                <a16:creationId xmlns:a16="http://schemas.microsoft.com/office/drawing/2014/main" id="{CBA236B1-7D24-28F6-6095-45F2A50FE188}"/>
              </a:ext>
            </a:extLst>
          </p:cNvPr>
          <p:cNvPicPr>
            <a:picLocks noChangeAspect="1"/>
          </p:cNvPicPr>
          <p:nvPr/>
        </p:nvPicPr>
        <p:blipFill>
          <a:blip r:embed="rId3"/>
          <a:stretch>
            <a:fillRect/>
          </a:stretch>
        </p:blipFill>
        <p:spPr>
          <a:xfrm>
            <a:off x="4414690" y="3043267"/>
            <a:ext cx="3048982" cy="1986090"/>
          </a:xfrm>
          <a:prstGeom prst="rect">
            <a:avLst/>
          </a:prstGeom>
        </p:spPr>
      </p:pic>
      <p:sp>
        <p:nvSpPr>
          <p:cNvPr id="46" name="文本框 45">
            <a:extLst>
              <a:ext uri="{FF2B5EF4-FFF2-40B4-BE49-F238E27FC236}">
                <a16:creationId xmlns:a16="http://schemas.microsoft.com/office/drawing/2014/main" id="{FC01256D-2566-00AC-724E-76EBB0679E4B}"/>
              </a:ext>
            </a:extLst>
          </p:cNvPr>
          <p:cNvSpPr txBox="1"/>
          <p:nvPr/>
        </p:nvSpPr>
        <p:spPr>
          <a:xfrm>
            <a:off x="4414690" y="1565512"/>
            <a:ext cx="6094140" cy="461665"/>
          </a:xfrm>
          <a:prstGeom prst="rect">
            <a:avLst/>
          </a:prstGeom>
          <a:noFill/>
        </p:spPr>
        <p:txBody>
          <a:bodyPr wrap="square">
            <a:spAutoFit/>
          </a:bodyPr>
          <a:lstStyle/>
          <a:p>
            <a:r>
              <a:rPr lang="zh-CN" altLang="en-US" sz="1200"/>
              <a:t>将当前帧的</a:t>
            </a:r>
            <a:r>
              <a:rPr lang="zh-CN" altLang="en-US" sz="1200">
                <a:solidFill>
                  <a:srgbClr val="C00000"/>
                </a:solidFill>
              </a:rPr>
              <a:t>局部关键帧</a:t>
            </a:r>
            <a:r>
              <a:rPr lang="zh-CN" altLang="en-US" sz="1200"/>
              <a:t>对应的局部</a:t>
            </a:r>
            <a:r>
              <a:rPr lang="zh-CN" altLang="en-US" sz="1200">
                <a:solidFill>
                  <a:srgbClr val="C00000"/>
                </a:solidFill>
              </a:rPr>
              <a:t>地图点投影</a:t>
            </a:r>
            <a:r>
              <a:rPr lang="zh-CN" altLang="en-US" sz="1200"/>
              <a:t>到该帧中，得到更多的特征点匹配关系，对第一阶段的位姿再次进行优化</a:t>
            </a:r>
          </a:p>
        </p:txBody>
      </p:sp>
      <p:pic>
        <p:nvPicPr>
          <p:cNvPr id="48" name="图片 47">
            <a:extLst>
              <a:ext uri="{FF2B5EF4-FFF2-40B4-BE49-F238E27FC236}">
                <a16:creationId xmlns:a16="http://schemas.microsoft.com/office/drawing/2014/main" id="{3EFFCC90-C6A3-61F0-A718-C70B5631EDBF}"/>
              </a:ext>
            </a:extLst>
          </p:cNvPr>
          <p:cNvPicPr>
            <a:picLocks noChangeAspect="1"/>
          </p:cNvPicPr>
          <p:nvPr/>
        </p:nvPicPr>
        <p:blipFill>
          <a:blip r:embed="rId4"/>
          <a:stretch>
            <a:fillRect/>
          </a:stretch>
        </p:blipFill>
        <p:spPr>
          <a:xfrm>
            <a:off x="7753920" y="3019110"/>
            <a:ext cx="3337054" cy="1963468"/>
          </a:xfrm>
          <a:prstGeom prst="rect">
            <a:avLst/>
          </a:prstGeom>
        </p:spPr>
      </p:pic>
      <p:grpSp>
        <p:nvGrpSpPr>
          <p:cNvPr id="5" name="组合 4">
            <a:extLst>
              <a:ext uri="{FF2B5EF4-FFF2-40B4-BE49-F238E27FC236}">
                <a16:creationId xmlns:a16="http://schemas.microsoft.com/office/drawing/2014/main" id="{F4219ED6-55C5-90DF-282F-01D4E94B239D}"/>
              </a:ext>
            </a:extLst>
          </p:cNvPr>
          <p:cNvGrpSpPr/>
          <p:nvPr/>
        </p:nvGrpSpPr>
        <p:grpSpPr>
          <a:xfrm>
            <a:off x="721696" y="1491821"/>
            <a:ext cx="2949369" cy="944532"/>
            <a:chOff x="721696" y="1491821"/>
            <a:chExt cx="2949369" cy="944532"/>
          </a:xfrm>
        </p:grpSpPr>
        <p:sp>
          <p:nvSpPr>
            <p:cNvPr id="6" name="矩形 5">
              <a:extLst>
                <a:ext uri="{FF2B5EF4-FFF2-40B4-BE49-F238E27FC236}">
                  <a16:creationId xmlns:a16="http://schemas.microsoft.com/office/drawing/2014/main" id="{67357A8D-A76C-9E29-910D-ACF259EF9344}"/>
                </a:ext>
              </a:extLst>
            </p:cNvPr>
            <p:cNvSpPr/>
            <p:nvPr/>
          </p:nvSpPr>
          <p:spPr>
            <a:xfrm>
              <a:off x="721698" y="1491821"/>
              <a:ext cx="2949367" cy="944532"/>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8" name="文本框 7">
              <a:extLst>
                <a:ext uri="{FF2B5EF4-FFF2-40B4-BE49-F238E27FC236}">
                  <a16:creationId xmlns:a16="http://schemas.microsoft.com/office/drawing/2014/main" id="{AB543CDA-58CA-7B89-2DA8-A7C89A6A781B}"/>
                </a:ext>
              </a:extLst>
            </p:cNvPr>
            <p:cNvSpPr txBox="1"/>
            <p:nvPr/>
          </p:nvSpPr>
          <p:spPr>
            <a:xfrm>
              <a:off x="721698" y="1511615"/>
              <a:ext cx="1609864" cy="276999"/>
            </a:xfrm>
            <a:prstGeom prst="rect">
              <a:avLst/>
            </a:prstGeom>
            <a:noFill/>
          </p:spPr>
          <p:txBody>
            <a:bodyPr wrap="none" rtlCol="0">
              <a:spAutoFit/>
            </a:bodyPr>
            <a:lstStyle/>
            <a:p>
              <a:r>
                <a:rPr lang="en-US" altLang="zh-CN" sz="1200" b="1">
                  <a:solidFill>
                    <a:srgbClr val="C00000"/>
                  </a:solidFill>
                  <a:latin typeface="微软雅黑" panose="020B0503020204020204" pitchFamily="34" charset="-122"/>
                  <a:ea typeface="微软雅黑" panose="020B0503020204020204" pitchFamily="34" charset="-122"/>
                </a:rPr>
                <a:t>Tracking</a:t>
              </a:r>
              <a:r>
                <a:rPr lang="zh-CN" altLang="en-US" sz="1200">
                  <a:latin typeface="微软雅黑" panose="020B0503020204020204" pitchFamily="34" charset="-122"/>
                  <a:ea typeface="微软雅黑" panose="020B0503020204020204" pitchFamily="34" charset="-122"/>
                </a:rPr>
                <a:t>：跟踪线程</a:t>
              </a:r>
            </a:p>
          </p:txBody>
        </p:sp>
        <p:sp>
          <p:nvSpPr>
            <p:cNvPr id="9" name="文本框 8">
              <a:extLst>
                <a:ext uri="{FF2B5EF4-FFF2-40B4-BE49-F238E27FC236}">
                  <a16:creationId xmlns:a16="http://schemas.microsoft.com/office/drawing/2014/main" id="{A4C21E97-C880-2937-96E3-57B4B1A68124}"/>
                </a:ext>
              </a:extLst>
            </p:cNvPr>
            <p:cNvSpPr txBox="1"/>
            <p:nvPr/>
          </p:nvSpPr>
          <p:spPr>
            <a:xfrm>
              <a:off x="721697" y="1740874"/>
              <a:ext cx="2052165"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LocalMapping</a:t>
              </a:r>
              <a:r>
                <a:rPr lang="zh-CN" altLang="en-US" sz="1200" i="0">
                  <a:effectLst/>
                  <a:latin typeface="微软雅黑" panose="020B0503020204020204" pitchFamily="34" charset="-122"/>
                  <a:ea typeface="微软雅黑" panose="020B0503020204020204" pitchFamily="34" charset="-122"/>
                </a:rPr>
                <a:t>：建图线程</a:t>
              </a:r>
              <a:endParaRPr lang="en-US" altLang="zh-CN" sz="1200" i="0">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2FD62A9-F2CB-D516-320F-9754EF4C43FF}"/>
                </a:ext>
              </a:extLst>
            </p:cNvPr>
            <p:cNvSpPr txBox="1"/>
            <p:nvPr/>
          </p:nvSpPr>
          <p:spPr>
            <a:xfrm>
              <a:off x="721696" y="2017139"/>
              <a:ext cx="1915909"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LoopClosing</a:t>
              </a:r>
              <a:r>
                <a:rPr lang="zh-CN" altLang="en-US" sz="1200">
                  <a:latin typeface="微软雅黑" panose="020B0503020204020204" pitchFamily="34" charset="-122"/>
                  <a:ea typeface="微软雅黑" panose="020B0503020204020204" pitchFamily="34" charset="-122"/>
                </a:rPr>
                <a:t>：闭环检测</a:t>
              </a:r>
              <a:endParaRPr lang="en-US" altLang="zh-CN" sz="1200" i="0">
                <a:effectLst/>
                <a:latin typeface="微软雅黑" panose="020B0503020204020204" pitchFamily="34" charset="-122"/>
                <a:ea typeface="微软雅黑" panose="020B0503020204020204" pitchFamily="34" charset="-122"/>
              </a:endParaRPr>
            </a:p>
          </p:txBody>
        </p:sp>
      </p:grpSp>
      <p:sp>
        <p:nvSpPr>
          <p:cNvPr id="18" name="矩形 17">
            <a:extLst>
              <a:ext uri="{FF2B5EF4-FFF2-40B4-BE49-F238E27FC236}">
                <a16:creationId xmlns:a16="http://schemas.microsoft.com/office/drawing/2014/main" id="{7071E07F-FBA7-81F3-6EE3-D115887CE14B}"/>
              </a:ext>
            </a:extLst>
          </p:cNvPr>
          <p:cNvSpPr/>
          <p:nvPr/>
        </p:nvSpPr>
        <p:spPr>
          <a:xfrm>
            <a:off x="4251360" y="1240879"/>
            <a:ext cx="1490619"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lvl="0">
              <a:lnSpc>
                <a:spcPct val="115000"/>
              </a:lnSpc>
              <a:spcAft>
                <a:spcPts val="800"/>
              </a:spcAft>
              <a:buSzPts val="1000"/>
              <a:tabLst>
                <a:tab pos="457200" algn="l"/>
              </a:tabLst>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局部地图跟踪</a:t>
            </a:r>
            <a:endParaRPr lang="zh-CN" alt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1" name="组合 50">
            <a:extLst>
              <a:ext uri="{FF2B5EF4-FFF2-40B4-BE49-F238E27FC236}">
                <a16:creationId xmlns:a16="http://schemas.microsoft.com/office/drawing/2014/main" id="{33897BB9-1C67-633C-4298-855860540748}"/>
              </a:ext>
            </a:extLst>
          </p:cNvPr>
          <p:cNvGrpSpPr/>
          <p:nvPr/>
        </p:nvGrpSpPr>
        <p:grpSpPr>
          <a:xfrm>
            <a:off x="4414690" y="2166858"/>
            <a:ext cx="4189018" cy="656958"/>
            <a:chOff x="4414690" y="2067887"/>
            <a:chExt cx="4189018" cy="656958"/>
          </a:xfrm>
        </p:grpSpPr>
        <p:cxnSp>
          <p:nvCxnSpPr>
            <p:cNvPr id="28" name="直接箭头连接符 27">
              <a:extLst>
                <a:ext uri="{FF2B5EF4-FFF2-40B4-BE49-F238E27FC236}">
                  <a16:creationId xmlns:a16="http://schemas.microsoft.com/office/drawing/2014/main" id="{CD8AA1FD-6E91-7EB9-FCA1-18FEE0F19568}"/>
                </a:ext>
              </a:extLst>
            </p:cNvPr>
            <p:cNvCxnSpPr>
              <a:cxnSpLocks/>
            </p:cNvCxnSpPr>
            <p:nvPr/>
          </p:nvCxnSpPr>
          <p:spPr>
            <a:xfrm>
              <a:off x="5668975" y="2389193"/>
              <a:ext cx="36624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C656009-A41F-F51B-8DBA-0B5B54D94DB4}"/>
                </a:ext>
              </a:extLst>
            </p:cNvPr>
            <p:cNvCxnSpPr>
              <a:cxnSpLocks/>
            </p:cNvCxnSpPr>
            <p:nvPr/>
          </p:nvCxnSpPr>
          <p:spPr>
            <a:xfrm>
              <a:off x="5668976" y="2188232"/>
              <a:ext cx="36624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8452E12-4B06-5914-1E15-A8D3FEFBFB0E}"/>
                </a:ext>
              </a:extLst>
            </p:cNvPr>
            <p:cNvCxnSpPr>
              <a:cxnSpLocks/>
            </p:cNvCxnSpPr>
            <p:nvPr/>
          </p:nvCxnSpPr>
          <p:spPr>
            <a:xfrm>
              <a:off x="5668975" y="2609429"/>
              <a:ext cx="36624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CF2F3DD8-66FA-5692-644E-03196BBA022F}"/>
                </a:ext>
              </a:extLst>
            </p:cNvPr>
            <p:cNvSpPr/>
            <p:nvPr/>
          </p:nvSpPr>
          <p:spPr>
            <a:xfrm>
              <a:off x="4414690" y="2250235"/>
              <a:ext cx="955909" cy="261610"/>
            </a:xfrm>
            <a:prstGeom prst="rect">
              <a:avLst/>
            </a:prstGeom>
            <a:solidFill>
              <a:schemeClr val="bg1"/>
            </a:solidFill>
            <a:ln w="254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spcAft>
                  <a:spcPts val="800"/>
                </a:spcAft>
                <a:buSzPts val="1000"/>
                <a:tabLst>
                  <a:tab pos="457200" algn="l"/>
                </a:tabLst>
              </a:pPr>
              <a:r>
                <a:rPr lang="zh-CN" altLang="en-US" sz="1200" b="1" kern="10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局部关键帧</a:t>
              </a:r>
              <a:endParaRPr lang="zh-CN" altLang="zh-CN" sz="1600" b="1" kern="10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4" name="直接连接符 33">
              <a:extLst>
                <a:ext uri="{FF2B5EF4-FFF2-40B4-BE49-F238E27FC236}">
                  <a16:creationId xmlns:a16="http://schemas.microsoft.com/office/drawing/2014/main" id="{95598B1E-C9E5-1CBF-A8C0-B8C6DDDA7A5B}"/>
                </a:ext>
              </a:extLst>
            </p:cNvPr>
            <p:cNvCxnSpPr>
              <a:cxnSpLocks/>
            </p:cNvCxnSpPr>
            <p:nvPr/>
          </p:nvCxnSpPr>
          <p:spPr>
            <a:xfrm>
              <a:off x="5386486" y="2389193"/>
              <a:ext cx="282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ED63D25-F5BD-E295-FECF-FCA798A2B6EF}"/>
                </a:ext>
              </a:extLst>
            </p:cNvPr>
            <p:cNvSpPr txBox="1"/>
            <p:nvPr/>
          </p:nvSpPr>
          <p:spPr>
            <a:xfrm>
              <a:off x="6019346" y="2067887"/>
              <a:ext cx="1199367" cy="230832"/>
            </a:xfrm>
            <a:prstGeom prst="rect">
              <a:avLst/>
            </a:prstGeom>
            <a:noFill/>
          </p:spPr>
          <p:txBody>
            <a:bodyPr wrap="none" rtlCol="0">
              <a:spAutoFit/>
            </a:bodyPr>
            <a:lstStyle/>
            <a:p>
              <a:pPr marL="171450" indent="-171450">
                <a:buFont typeface="Arial" panose="020B0604020202020204" pitchFamily="34" charset="0"/>
                <a:buChar char="•"/>
              </a:pPr>
              <a:r>
                <a:rPr lang="zh-CN" altLang="en-US" sz="900">
                  <a:latin typeface="微软雅黑" panose="020B0503020204020204" pitchFamily="34" charset="-122"/>
                  <a:ea typeface="微软雅黑" panose="020B0503020204020204" pitchFamily="34" charset="-122"/>
                </a:rPr>
                <a:t> </a:t>
              </a:r>
              <a:r>
                <a:rPr lang="zh-CN" altLang="en-US" sz="900">
                  <a:solidFill>
                    <a:srgbClr val="C00000"/>
                  </a:solidFill>
                  <a:latin typeface="微软雅黑" panose="020B0503020204020204" pitchFamily="34" charset="-122"/>
                  <a:ea typeface="微软雅黑" panose="020B0503020204020204" pitchFamily="34" charset="-122"/>
                </a:rPr>
                <a:t>一级共视</a:t>
              </a:r>
              <a:r>
                <a:rPr lang="zh-CN" altLang="en-US" sz="900">
                  <a:latin typeface="微软雅黑" panose="020B0503020204020204" pitchFamily="34" charset="-122"/>
                  <a:ea typeface="微软雅黑" panose="020B0503020204020204" pitchFamily="34" charset="-122"/>
                </a:rPr>
                <a:t>关键帧</a:t>
              </a:r>
            </a:p>
          </p:txBody>
        </p:sp>
        <p:sp>
          <p:nvSpPr>
            <p:cNvPr id="37" name="文本框 36">
              <a:extLst>
                <a:ext uri="{FF2B5EF4-FFF2-40B4-BE49-F238E27FC236}">
                  <a16:creationId xmlns:a16="http://schemas.microsoft.com/office/drawing/2014/main" id="{137EDD92-E669-F7EB-E839-D017A10D4B1A}"/>
                </a:ext>
              </a:extLst>
            </p:cNvPr>
            <p:cNvSpPr txBox="1"/>
            <p:nvPr/>
          </p:nvSpPr>
          <p:spPr>
            <a:xfrm>
              <a:off x="6019346" y="2273777"/>
              <a:ext cx="2584362" cy="230832"/>
            </a:xfrm>
            <a:prstGeom prst="rect">
              <a:avLst/>
            </a:prstGeom>
            <a:noFill/>
          </p:spPr>
          <p:txBody>
            <a:bodyPr wrap="none" rtlCol="0">
              <a:spAutoFit/>
            </a:bodyPr>
            <a:lstStyle/>
            <a:p>
              <a:pPr marL="171450" indent="-171450">
                <a:buFont typeface="Arial" panose="020B0604020202020204" pitchFamily="34" charset="0"/>
                <a:buChar char="•"/>
              </a:pPr>
              <a:r>
                <a:rPr lang="zh-CN" altLang="en-US" sz="900">
                  <a:latin typeface="微软雅黑" panose="020B0503020204020204" pitchFamily="34" charset="-122"/>
                  <a:ea typeface="微软雅黑" panose="020B0503020204020204" pitchFamily="34" charset="-122"/>
                </a:rPr>
                <a:t> </a:t>
              </a:r>
              <a:r>
                <a:rPr lang="zh-CN" altLang="en-US" sz="900">
                  <a:solidFill>
                    <a:srgbClr val="C00000"/>
                  </a:solidFill>
                  <a:latin typeface="微软雅黑" panose="020B0503020204020204" pitchFamily="34" charset="-122"/>
                  <a:ea typeface="微软雅黑" panose="020B0503020204020204" pitchFamily="34" charset="-122"/>
                </a:rPr>
                <a:t>一级共视</a:t>
              </a:r>
              <a:r>
                <a:rPr lang="zh-CN" altLang="en-US" sz="900">
                  <a:latin typeface="微软雅黑" panose="020B0503020204020204" pitchFamily="34" charset="-122"/>
                  <a:ea typeface="微软雅黑" panose="020B0503020204020204" pitchFamily="34" charset="-122"/>
                </a:rPr>
                <a:t>关键帧</a:t>
              </a:r>
              <a:r>
                <a:rPr lang="zh-CN" altLang="en-US" sz="900">
                  <a:solidFill>
                    <a:srgbClr val="C00000"/>
                  </a:solidFill>
                  <a:latin typeface="微软雅黑" panose="020B0503020204020204" pitchFamily="34" charset="-122"/>
                  <a:ea typeface="微软雅黑" panose="020B0503020204020204" pitchFamily="34" charset="-122"/>
                </a:rPr>
                <a:t>的共视</a:t>
              </a:r>
              <a:r>
                <a:rPr lang="zh-CN" altLang="en-US" sz="900">
                  <a:latin typeface="微软雅黑" panose="020B0503020204020204" pitchFamily="34" charset="-122"/>
                  <a:ea typeface="微软雅黑" panose="020B0503020204020204" pitchFamily="34" charset="-122"/>
                </a:rPr>
                <a:t>关键帧（二级共视）</a:t>
              </a:r>
            </a:p>
          </p:txBody>
        </p:sp>
        <p:sp>
          <p:nvSpPr>
            <p:cNvPr id="38" name="文本框 37">
              <a:extLst>
                <a:ext uri="{FF2B5EF4-FFF2-40B4-BE49-F238E27FC236}">
                  <a16:creationId xmlns:a16="http://schemas.microsoft.com/office/drawing/2014/main" id="{5119C24F-9EE1-5A5C-0595-0368AE7BF9A9}"/>
                </a:ext>
              </a:extLst>
            </p:cNvPr>
            <p:cNvSpPr txBox="1"/>
            <p:nvPr/>
          </p:nvSpPr>
          <p:spPr>
            <a:xfrm>
              <a:off x="6025117" y="2494013"/>
              <a:ext cx="2353529" cy="230832"/>
            </a:xfrm>
            <a:prstGeom prst="rect">
              <a:avLst/>
            </a:prstGeom>
            <a:noFill/>
          </p:spPr>
          <p:txBody>
            <a:bodyPr wrap="none" rtlCol="0">
              <a:spAutoFit/>
            </a:bodyPr>
            <a:lstStyle/>
            <a:p>
              <a:pPr marL="171450" indent="-171450">
                <a:buFont typeface="Arial" panose="020B0604020202020204" pitchFamily="34" charset="0"/>
                <a:buChar char="•"/>
              </a:pPr>
              <a:r>
                <a:rPr lang="zh-CN" altLang="en-US" sz="900">
                  <a:latin typeface="微软雅黑" panose="020B0503020204020204" pitchFamily="34" charset="-122"/>
                  <a:ea typeface="微软雅黑" panose="020B0503020204020204" pitchFamily="34" charset="-122"/>
                </a:rPr>
                <a:t> </a:t>
              </a:r>
              <a:r>
                <a:rPr lang="zh-CN" altLang="en-US" sz="900">
                  <a:solidFill>
                    <a:srgbClr val="C00000"/>
                  </a:solidFill>
                  <a:latin typeface="微软雅黑" panose="020B0503020204020204" pitchFamily="34" charset="-122"/>
                  <a:ea typeface="微软雅黑" panose="020B0503020204020204" pitchFamily="34" charset="-122"/>
                </a:rPr>
                <a:t>一级共视</a:t>
              </a:r>
              <a:r>
                <a:rPr lang="zh-CN" altLang="en-US" sz="900">
                  <a:latin typeface="微软雅黑" panose="020B0503020204020204" pitchFamily="34" charset="-122"/>
                  <a:ea typeface="微软雅黑" panose="020B0503020204020204" pitchFamily="34" charset="-122"/>
                </a:rPr>
                <a:t>关键帧</a:t>
              </a:r>
              <a:r>
                <a:rPr lang="zh-CN" altLang="en-US" sz="900">
                  <a:solidFill>
                    <a:srgbClr val="C00000"/>
                  </a:solidFill>
                  <a:latin typeface="微软雅黑" panose="020B0503020204020204" pitchFamily="34" charset="-122"/>
                  <a:ea typeface="微软雅黑" panose="020B0503020204020204" pitchFamily="34" charset="-122"/>
                </a:rPr>
                <a:t>的父</a:t>
              </a:r>
              <a:r>
                <a:rPr lang="zh-CN" altLang="en-US" sz="900">
                  <a:latin typeface="微软雅黑" panose="020B0503020204020204" pitchFamily="34" charset="-122"/>
                  <a:ea typeface="微软雅黑" panose="020B0503020204020204" pitchFamily="34" charset="-122"/>
                </a:rPr>
                <a:t>关键帧</a:t>
              </a:r>
              <a:r>
                <a:rPr lang="zh-CN" altLang="en-US" sz="900">
                  <a:solidFill>
                    <a:srgbClr val="C00000"/>
                  </a:solidFill>
                  <a:latin typeface="微软雅黑" panose="020B0503020204020204" pitchFamily="34" charset="-122"/>
                  <a:ea typeface="微软雅黑" panose="020B0503020204020204" pitchFamily="34" charset="-122"/>
                </a:rPr>
                <a:t>和子</a:t>
              </a:r>
              <a:r>
                <a:rPr lang="zh-CN" altLang="en-US" sz="900">
                  <a:latin typeface="微软雅黑" panose="020B0503020204020204" pitchFamily="34" charset="-122"/>
                  <a:ea typeface="微软雅黑" panose="020B0503020204020204" pitchFamily="34" charset="-122"/>
                </a:rPr>
                <a:t>关键帧</a:t>
              </a:r>
            </a:p>
          </p:txBody>
        </p:sp>
        <p:cxnSp>
          <p:nvCxnSpPr>
            <p:cNvPr id="39" name="直接连接符 38">
              <a:extLst>
                <a:ext uri="{FF2B5EF4-FFF2-40B4-BE49-F238E27FC236}">
                  <a16:creationId xmlns:a16="http://schemas.microsoft.com/office/drawing/2014/main" id="{96ADECD2-D7DD-128D-9937-F239FA2F76EE}"/>
                </a:ext>
              </a:extLst>
            </p:cNvPr>
            <p:cNvCxnSpPr>
              <a:cxnSpLocks/>
            </p:cNvCxnSpPr>
            <p:nvPr/>
          </p:nvCxnSpPr>
          <p:spPr>
            <a:xfrm flipV="1">
              <a:off x="5668975" y="2183303"/>
              <a:ext cx="0" cy="4181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矩形 44">
            <a:extLst>
              <a:ext uri="{FF2B5EF4-FFF2-40B4-BE49-F238E27FC236}">
                <a16:creationId xmlns:a16="http://schemas.microsoft.com/office/drawing/2014/main" id="{07958C2F-92A8-2C18-440C-1C0C4D5D6815}"/>
              </a:ext>
            </a:extLst>
          </p:cNvPr>
          <p:cNvSpPr/>
          <p:nvPr/>
        </p:nvSpPr>
        <p:spPr>
          <a:xfrm>
            <a:off x="1036037" y="5283014"/>
            <a:ext cx="1100887"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主要工作</a:t>
            </a:r>
            <a:r>
              <a:rPr lang="en-US" altLang="zh-CN" sz="1400" b="1">
                <a:solidFill>
                  <a:schemeClr val="bg1"/>
                </a:solidFill>
                <a:latin typeface="微软雅黑" panose="020B0503020204020204" pitchFamily="34" charset="-122"/>
                <a:ea typeface="微软雅黑" panose="020B0503020204020204" pitchFamily="34" charset="-122"/>
              </a:rPr>
              <a:t>3</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37D06468-DEC2-BDFE-0557-DCB70A08EFE0}"/>
              </a:ext>
            </a:extLst>
          </p:cNvPr>
          <p:cNvSpPr txBox="1"/>
          <p:nvPr/>
        </p:nvSpPr>
        <p:spPr>
          <a:xfrm>
            <a:off x="1058680" y="5621146"/>
            <a:ext cx="3021638" cy="246221"/>
          </a:xfrm>
          <a:prstGeom prst="rect">
            <a:avLst/>
          </a:prstGeom>
          <a:noFill/>
        </p:spPr>
        <p:txBody>
          <a:bodyPr wrap="square">
            <a:spAutoFit/>
          </a:bodyPr>
          <a:lstStyle/>
          <a:p>
            <a:pPr marL="171450" indent="-171450">
              <a:buFont typeface="Wingdings" panose="05000000000000000000" pitchFamily="2" charset="2"/>
              <a:buChar char="u"/>
            </a:pPr>
            <a:r>
              <a:rPr lang="zh-CN" altLang="en-US" sz="1000">
                <a:latin typeface="微软雅黑" panose="020B0503020204020204" pitchFamily="34" charset="-122"/>
                <a:ea typeface="微软雅黑" panose="020B0503020204020204" pitchFamily="34" charset="-122"/>
                <a:cs typeface="Times New Roman" panose="02020603050405020304" pitchFamily="18" charset="0"/>
              </a:rPr>
              <a:t>局部地图跟踪优化位姿（第二阶段）</a:t>
            </a:r>
            <a:endParaRPr lang="zh-CN" altLang="en-US" sz="1000">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93796CD9-F2BA-9741-7636-CF45FF6BD5A0}"/>
              </a:ext>
            </a:extLst>
          </p:cNvPr>
          <p:cNvSpPr/>
          <p:nvPr/>
        </p:nvSpPr>
        <p:spPr>
          <a:xfrm>
            <a:off x="4414690" y="5244374"/>
            <a:ext cx="2119996" cy="288220"/>
          </a:xfrm>
          <a:prstGeom prst="rect">
            <a:avLst/>
          </a:prstGeom>
          <a:solidFill>
            <a:schemeClr val="bg2"/>
          </a:solidFill>
          <a:ln>
            <a:noFill/>
          </a:ln>
        </p:spPr>
        <p:txBody>
          <a:bodyPr vert="horz" wrap="square">
            <a:spAutoFit/>
          </a:bodyPr>
          <a:lstStyle/>
          <a:p>
            <a:pPr lvl="0">
              <a:lnSpc>
                <a:spcPct val="115000"/>
              </a:lnSpc>
              <a:spcAft>
                <a:spcPts val="800"/>
              </a:spcAft>
              <a:buSzPts val="1000"/>
              <a:tabLst>
                <a:tab pos="457200" algn="l"/>
              </a:tabLst>
            </a:pPr>
            <a:r>
              <a:rPr lang="zh-CN" altLang="en-US" sz="1200" b="1" kern="100">
                <a:latin typeface="微软雅黑" panose="020B0503020204020204" pitchFamily="34" charset="-122"/>
                <a:ea typeface="微软雅黑" panose="020B0503020204020204" pitchFamily="34" charset="-122"/>
                <a:cs typeface="Times New Roman" panose="02020603050405020304" pitchFamily="18" charset="0"/>
              </a:rPr>
              <a:t>局部地图</a:t>
            </a:r>
            <a:r>
              <a:rPr lang="zh-CN" altLang="en-US" sz="1200" b="1" kern="100">
                <a:effectLst/>
                <a:latin typeface="微软雅黑" panose="020B0503020204020204" pitchFamily="34" charset="-122"/>
                <a:ea typeface="微软雅黑" panose="020B0503020204020204" pitchFamily="34" charset="-122"/>
                <a:cs typeface="Times New Roman" panose="02020603050405020304" pitchFamily="18" charset="0"/>
              </a:rPr>
              <a:t>跟踪流程</a:t>
            </a:r>
            <a:endParaRPr lang="zh-CN" altLang="zh-CN" sz="12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圆角 52">
            <a:extLst>
              <a:ext uri="{FF2B5EF4-FFF2-40B4-BE49-F238E27FC236}">
                <a16:creationId xmlns:a16="http://schemas.microsoft.com/office/drawing/2014/main" id="{E2F6015A-7C8E-35D7-EFC4-8A29E10F1940}"/>
              </a:ext>
            </a:extLst>
          </p:cNvPr>
          <p:cNvSpPr/>
          <p:nvPr/>
        </p:nvSpPr>
        <p:spPr>
          <a:xfrm>
            <a:off x="4643595" y="5700270"/>
            <a:ext cx="1945740" cy="24622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0BB0C946-B817-60AC-CAD3-CABB2DE3B035}"/>
              </a:ext>
            </a:extLst>
          </p:cNvPr>
          <p:cNvSpPr txBox="1"/>
          <p:nvPr/>
        </p:nvSpPr>
        <p:spPr>
          <a:xfrm>
            <a:off x="4599821" y="5714988"/>
            <a:ext cx="2031325" cy="230832"/>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遍历</a:t>
            </a:r>
            <a:r>
              <a:rPr lang="zh-CN" altLang="en-US" sz="900">
                <a:solidFill>
                  <a:srgbClr val="C00000"/>
                </a:solidFill>
                <a:latin typeface="微软雅黑" panose="020B0503020204020204" pitchFamily="34" charset="-122"/>
                <a:ea typeface="微软雅黑" panose="020B0503020204020204" pitchFamily="34" charset="-122"/>
              </a:rPr>
              <a:t>当前帧地图点</a:t>
            </a:r>
            <a:r>
              <a:rPr lang="zh-CN" altLang="en-US" sz="900">
                <a:latin typeface="微软雅黑" panose="020B0503020204020204" pitchFamily="34" charset="-122"/>
                <a:ea typeface="微软雅黑" panose="020B0503020204020204" pitchFamily="34" charset="-122"/>
              </a:rPr>
              <a:t>，标记</a:t>
            </a:r>
            <a:r>
              <a:rPr lang="zh-CN" altLang="en-US" sz="900">
                <a:solidFill>
                  <a:srgbClr val="C00000"/>
                </a:solidFill>
                <a:latin typeface="微软雅黑" panose="020B0503020204020204" pitchFamily="34" charset="-122"/>
                <a:ea typeface="微软雅黑" panose="020B0503020204020204" pitchFamily="34" charset="-122"/>
              </a:rPr>
              <a:t>不</a:t>
            </a:r>
            <a:r>
              <a:rPr lang="zh-CN" altLang="en-US" sz="900">
                <a:latin typeface="微软雅黑" panose="020B0503020204020204" pitchFamily="34" charset="-122"/>
                <a:ea typeface="微软雅黑" panose="020B0503020204020204" pitchFamily="34" charset="-122"/>
              </a:rPr>
              <a:t>进行</a:t>
            </a:r>
            <a:r>
              <a:rPr lang="zh-CN" altLang="en-US" sz="900">
                <a:solidFill>
                  <a:srgbClr val="C00000"/>
                </a:solidFill>
                <a:latin typeface="微软雅黑" panose="020B0503020204020204" pitchFamily="34" charset="-122"/>
                <a:ea typeface="微软雅黑" panose="020B0503020204020204" pitchFamily="34" charset="-122"/>
              </a:rPr>
              <a:t>匹配</a:t>
            </a:r>
          </a:p>
        </p:txBody>
      </p:sp>
      <p:sp>
        <p:nvSpPr>
          <p:cNvPr id="56" name="文本框 55">
            <a:extLst>
              <a:ext uri="{FF2B5EF4-FFF2-40B4-BE49-F238E27FC236}">
                <a16:creationId xmlns:a16="http://schemas.microsoft.com/office/drawing/2014/main" id="{592D3578-1B3D-0C34-ABDA-061C969CB727}"/>
              </a:ext>
            </a:extLst>
          </p:cNvPr>
          <p:cNvSpPr txBox="1"/>
          <p:nvPr/>
        </p:nvSpPr>
        <p:spPr>
          <a:xfrm>
            <a:off x="7044635" y="5715659"/>
            <a:ext cx="1800493" cy="230832"/>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遍历局部地图的</a:t>
            </a:r>
            <a:r>
              <a:rPr lang="zh-CN" altLang="en-US" sz="900">
                <a:solidFill>
                  <a:srgbClr val="C00000"/>
                </a:solidFill>
                <a:latin typeface="微软雅黑" panose="020B0503020204020204" pitchFamily="34" charset="-122"/>
                <a:ea typeface="微软雅黑" panose="020B0503020204020204" pitchFamily="34" charset="-122"/>
              </a:rPr>
              <a:t>所有地图点投影</a:t>
            </a:r>
          </a:p>
        </p:txBody>
      </p:sp>
      <p:sp>
        <p:nvSpPr>
          <p:cNvPr id="57" name="文本框 56">
            <a:extLst>
              <a:ext uri="{FF2B5EF4-FFF2-40B4-BE49-F238E27FC236}">
                <a16:creationId xmlns:a16="http://schemas.microsoft.com/office/drawing/2014/main" id="{E7897E91-C8A5-FFD2-2F16-09C014CBF1FB}"/>
              </a:ext>
            </a:extLst>
          </p:cNvPr>
          <p:cNvSpPr txBox="1"/>
          <p:nvPr/>
        </p:nvSpPr>
        <p:spPr>
          <a:xfrm>
            <a:off x="4744145" y="6286039"/>
            <a:ext cx="1685077" cy="230832"/>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在当前帧视野范围内</a:t>
            </a:r>
            <a:r>
              <a:rPr lang="zh-CN" altLang="en-US" sz="900">
                <a:solidFill>
                  <a:srgbClr val="C00000"/>
                </a:solidFill>
                <a:latin typeface="微软雅黑" panose="020B0503020204020204" pitchFamily="34" charset="-122"/>
                <a:ea typeface="微软雅黑" panose="020B0503020204020204" pitchFamily="34" charset="-122"/>
              </a:rPr>
              <a:t>搜索匹配</a:t>
            </a:r>
          </a:p>
        </p:txBody>
      </p:sp>
      <p:sp>
        <p:nvSpPr>
          <p:cNvPr id="58" name="文本框 57">
            <a:extLst>
              <a:ext uri="{FF2B5EF4-FFF2-40B4-BE49-F238E27FC236}">
                <a16:creationId xmlns:a16="http://schemas.microsoft.com/office/drawing/2014/main" id="{DE4B80E3-1580-CCD5-94EB-8893860F2BDF}"/>
              </a:ext>
            </a:extLst>
          </p:cNvPr>
          <p:cNvSpPr txBox="1"/>
          <p:nvPr/>
        </p:nvSpPr>
        <p:spPr>
          <a:xfrm>
            <a:off x="7131445" y="6261822"/>
            <a:ext cx="1569660" cy="230832"/>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根据匹配结果进行</a:t>
            </a:r>
            <a:r>
              <a:rPr lang="zh-CN" altLang="en-US" sz="900">
                <a:solidFill>
                  <a:srgbClr val="C00000"/>
                </a:solidFill>
                <a:latin typeface="微软雅黑" panose="020B0503020204020204" pitchFamily="34" charset="-122"/>
                <a:ea typeface="微软雅黑" panose="020B0503020204020204" pitchFamily="34" charset="-122"/>
              </a:rPr>
              <a:t>位姿优化</a:t>
            </a:r>
          </a:p>
        </p:txBody>
      </p:sp>
      <p:sp>
        <p:nvSpPr>
          <p:cNvPr id="68" name="箭头: 右 67">
            <a:extLst>
              <a:ext uri="{FF2B5EF4-FFF2-40B4-BE49-F238E27FC236}">
                <a16:creationId xmlns:a16="http://schemas.microsoft.com/office/drawing/2014/main" id="{4EEC825A-8914-D422-F2DF-FD55D2027BEB}"/>
              </a:ext>
            </a:extLst>
          </p:cNvPr>
          <p:cNvSpPr/>
          <p:nvPr/>
        </p:nvSpPr>
        <p:spPr>
          <a:xfrm>
            <a:off x="6672957" y="5796145"/>
            <a:ext cx="186826" cy="80513"/>
          </a:xfrm>
          <a:prstGeom prst="rightArrow">
            <a:avLst>
              <a:gd name="adj1" fmla="val 50000"/>
              <a:gd name="adj2" fmla="val 50001"/>
            </a:avLst>
          </a:prstGeom>
          <a:solidFill>
            <a:srgbClr val="20386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 name="箭头: 右 68">
            <a:extLst>
              <a:ext uri="{FF2B5EF4-FFF2-40B4-BE49-F238E27FC236}">
                <a16:creationId xmlns:a16="http://schemas.microsoft.com/office/drawing/2014/main" id="{029A344E-8837-62C1-1533-A9ABA197BD79}"/>
              </a:ext>
            </a:extLst>
          </p:cNvPr>
          <p:cNvSpPr/>
          <p:nvPr/>
        </p:nvSpPr>
        <p:spPr>
          <a:xfrm rot="10800000">
            <a:off x="6672957" y="6326598"/>
            <a:ext cx="186826" cy="80513"/>
          </a:xfrm>
          <a:prstGeom prst="rightArrow">
            <a:avLst>
              <a:gd name="adj1" fmla="val 50000"/>
              <a:gd name="adj2" fmla="val 50001"/>
            </a:avLst>
          </a:prstGeom>
          <a:solidFill>
            <a:srgbClr val="20386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1" name="箭头: 右 70">
            <a:extLst>
              <a:ext uri="{FF2B5EF4-FFF2-40B4-BE49-F238E27FC236}">
                <a16:creationId xmlns:a16="http://schemas.microsoft.com/office/drawing/2014/main" id="{7E9273D7-977E-CA52-4A25-6B8AB37F2F1F}"/>
              </a:ext>
            </a:extLst>
          </p:cNvPr>
          <p:cNvSpPr/>
          <p:nvPr/>
        </p:nvSpPr>
        <p:spPr>
          <a:xfrm rot="5400000">
            <a:off x="7782605" y="6044545"/>
            <a:ext cx="186826" cy="80513"/>
          </a:xfrm>
          <a:prstGeom prst="rightArrow">
            <a:avLst>
              <a:gd name="adj1" fmla="val 50000"/>
              <a:gd name="adj2" fmla="val 50001"/>
            </a:avLst>
          </a:prstGeom>
          <a:solidFill>
            <a:srgbClr val="203864"/>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2" name="矩形 71">
            <a:extLst>
              <a:ext uri="{FF2B5EF4-FFF2-40B4-BE49-F238E27FC236}">
                <a16:creationId xmlns:a16="http://schemas.microsoft.com/office/drawing/2014/main" id="{D7785BE8-37FE-FBB3-274B-13843340AC22}"/>
              </a:ext>
            </a:extLst>
          </p:cNvPr>
          <p:cNvSpPr/>
          <p:nvPr/>
        </p:nvSpPr>
        <p:spPr>
          <a:xfrm>
            <a:off x="4267391" y="2120187"/>
            <a:ext cx="6888572" cy="2956511"/>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134B756D-5D2B-FA4C-62BB-7CB50AFA5D73}"/>
              </a:ext>
            </a:extLst>
          </p:cNvPr>
          <p:cNvSpPr/>
          <p:nvPr/>
        </p:nvSpPr>
        <p:spPr>
          <a:xfrm>
            <a:off x="4267391" y="5121595"/>
            <a:ext cx="6888572" cy="153320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23F95627-1B95-C046-B084-69989E559785}"/>
              </a:ext>
            </a:extLst>
          </p:cNvPr>
          <p:cNvPicPr>
            <a:picLocks noChangeAspect="1"/>
          </p:cNvPicPr>
          <p:nvPr/>
        </p:nvPicPr>
        <p:blipFill>
          <a:blip r:embed="rId5"/>
          <a:stretch>
            <a:fillRect/>
          </a:stretch>
        </p:blipFill>
        <p:spPr>
          <a:xfrm>
            <a:off x="721696" y="2551487"/>
            <a:ext cx="2889264" cy="2278261"/>
          </a:xfrm>
          <a:prstGeom prst="rect">
            <a:avLst/>
          </a:prstGeom>
        </p:spPr>
      </p:pic>
      <p:sp>
        <p:nvSpPr>
          <p:cNvPr id="4" name="文本框 3">
            <a:extLst>
              <a:ext uri="{FF2B5EF4-FFF2-40B4-BE49-F238E27FC236}">
                <a16:creationId xmlns:a16="http://schemas.microsoft.com/office/drawing/2014/main" id="{369F1BD3-FFC7-351A-5FEC-31A3B317D64E}"/>
              </a:ext>
            </a:extLst>
          </p:cNvPr>
          <p:cNvSpPr txBox="1"/>
          <p:nvPr/>
        </p:nvSpPr>
        <p:spPr>
          <a:xfrm>
            <a:off x="1427632" y="4810382"/>
            <a:ext cx="1537495" cy="215444"/>
          </a:xfrm>
          <a:prstGeom prst="rect">
            <a:avLst/>
          </a:prstGeom>
          <a:noFill/>
        </p:spPr>
        <p:txBody>
          <a:bodyPr wrap="square">
            <a:spAutoFit/>
          </a:bodyPr>
          <a:lstStyle/>
          <a:p>
            <a:r>
              <a:rPr lang="en-US" altLang="zh-CN" sz="800">
                <a:latin typeface="微软雅黑" panose="020B0503020204020204" pitchFamily="34" charset="-122"/>
                <a:ea typeface="微软雅黑" panose="020B0503020204020204" pitchFamily="34" charset="-122"/>
              </a:rPr>
              <a:t>ORBSLAM</a:t>
            </a:r>
            <a:r>
              <a:rPr lang="zh-CN" altLang="en-US" sz="800">
                <a:latin typeface="微软雅黑" panose="020B0503020204020204" pitchFamily="34" charset="-122"/>
                <a:ea typeface="微软雅黑" panose="020B0503020204020204" pitchFamily="34" charset="-122"/>
              </a:rPr>
              <a:t>系统结构图</a:t>
            </a:r>
          </a:p>
        </p:txBody>
      </p:sp>
      <p:sp>
        <p:nvSpPr>
          <p:cNvPr id="12" name="标题 1">
            <a:extLst>
              <a:ext uri="{FF2B5EF4-FFF2-40B4-BE49-F238E27FC236}">
                <a16:creationId xmlns:a16="http://schemas.microsoft.com/office/drawing/2014/main" id="{9BCE9CA2-8B20-5669-546E-D6AAD4FEE830}"/>
              </a:ext>
            </a:extLst>
          </p:cNvPr>
          <p:cNvSpPr>
            <a:spLocks noGrp="1"/>
          </p:cNvSpPr>
          <p:nvPr>
            <p:ph type="title"/>
          </p:nvPr>
        </p:nvSpPr>
        <p:spPr>
          <a:xfrm>
            <a:off x="614680" y="203200"/>
            <a:ext cx="6642100" cy="73024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ORBSLAM</a:t>
            </a:r>
            <a:r>
              <a:rPr kumimoji="0" lang="zh-CN" altLang="en-US"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原理</a:t>
            </a:r>
            <a:endParaRPr kumimoji="0" lang="zh-CN" altLang="en-US" sz="36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35814745-B17B-C249-31D7-476771E0F471}"/>
              </a:ext>
            </a:extLst>
          </p:cNvPr>
          <p:cNvSpPr txBox="1"/>
          <p:nvPr/>
        </p:nvSpPr>
        <p:spPr>
          <a:xfrm>
            <a:off x="1248208" y="5876658"/>
            <a:ext cx="2642581" cy="246221"/>
          </a:xfrm>
          <a:prstGeom prst="rect">
            <a:avLst/>
          </a:prstGeom>
          <a:noFill/>
        </p:spPr>
        <p:txBody>
          <a:bodyPr wrap="square">
            <a:spAutoFit/>
          </a:bodyPr>
          <a:lstStyle/>
          <a:p>
            <a:pPr marL="171450" indent="-171450">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rPr>
              <a:t>第一阶段跟踪成功之后</a:t>
            </a:r>
            <a:r>
              <a:rPr lang="zh-CN" altLang="en-US" sz="1000">
                <a:solidFill>
                  <a:srgbClr val="C00000"/>
                </a:solidFill>
                <a:latin typeface="微软雅黑" panose="020B0503020204020204" pitchFamily="34" charset="-122"/>
                <a:ea typeface="微软雅黑" panose="020B0503020204020204" pitchFamily="34" charset="-122"/>
              </a:rPr>
              <a:t>跟踪局部地图</a:t>
            </a:r>
          </a:p>
        </p:txBody>
      </p:sp>
      <p:sp>
        <p:nvSpPr>
          <p:cNvPr id="14" name="灯片编号占位符 2">
            <a:extLst>
              <a:ext uri="{FF2B5EF4-FFF2-40B4-BE49-F238E27FC236}">
                <a16:creationId xmlns:a16="http://schemas.microsoft.com/office/drawing/2014/main" id="{F4FEA5D7-5912-59D7-3449-7BA25CF6B8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11</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2499555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5030-0FB4-CFC0-0560-C8092FBA691E}"/>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783E7B09-CC8E-0E6B-CD73-6A53F1037518}"/>
              </a:ext>
            </a:extLst>
          </p:cNvPr>
          <p:cNvSpPr/>
          <p:nvPr/>
        </p:nvSpPr>
        <p:spPr>
          <a:xfrm>
            <a:off x="498836" y="1045525"/>
            <a:ext cx="3914902"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rgbClr val="002060"/>
                </a:solidFill>
                <a:latin typeface="微软雅黑" panose="020B0503020204020204" pitchFamily="34" charset="-122"/>
                <a:ea typeface="微软雅黑" panose="020B0503020204020204" pitchFamily="34" charset="-122"/>
              </a:rPr>
              <a:t>ORBSLAM</a:t>
            </a:r>
            <a:r>
              <a:rPr lang="zh-CN" altLang="en-US" b="1" kern="0">
                <a:solidFill>
                  <a:srgbClr val="002060"/>
                </a:solidFill>
                <a:latin typeface="微软雅黑" panose="020B0503020204020204" pitchFamily="34" charset="-122"/>
                <a:ea typeface="微软雅黑" panose="020B0503020204020204" pitchFamily="34" charset="-122"/>
              </a:rPr>
              <a:t>原理</a:t>
            </a:r>
            <a:endParaRPr lang="zh-CN" altLang="en-US" b="1" kern="0"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1A2739C-DDA1-2612-46C8-5E56D54E49DA}"/>
              </a:ext>
            </a:extLst>
          </p:cNvPr>
          <p:cNvSpPr txBox="1"/>
          <p:nvPr/>
        </p:nvSpPr>
        <p:spPr>
          <a:xfrm>
            <a:off x="4348075" y="1545527"/>
            <a:ext cx="6096000" cy="276999"/>
          </a:xfrm>
          <a:prstGeom prst="rect">
            <a:avLst/>
          </a:prstGeom>
          <a:noFill/>
        </p:spPr>
        <p:txBody>
          <a:bodyPr wrap="square">
            <a:spAutoFit/>
          </a:bodyPr>
          <a:lstStyle/>
          <a:p>
            <a:r>
              <a:rPr lang="zh-CN" altLang="en-US" sz="1200"/>
              <a:t>第二阶段跟踪完成后，根据当前跟踪状态判断是否需要插入关键帧</a:t>
            </a:r>
          </a:p>
        </p:txBody>
      </p:sp>
      <p:grpSp>
        <p:nvGrpSpPr>
          <p:cNvPr id="5" name="组合 4">
            <a:extLst>
              <a:ext uri="{FF2B5EF4-FFF2-40B4-BE49-F238E27FC236}">
                <a16:creationId xmlns:a16="http://schemas.microsoft.com/office/drawing/2014/main" id="{EB84C08E-100B-EFA1-E9C9-10DA7421C872}"/>
              </a:ext>
            </a:extLst>
          </p:cNvPr>
          <p:cNvGrpSpPr/>
          <p:nvPr/>
        </p:nvGrpSpPr>
        <p:grpSpPr>
          <a:xfrm>
            <a:off x="721696" y="1491821"/>
            <a:ext cx="2949369" cy="944532"/>
            <a:chOff x="721696" y="1491821"/>
            <a:chExt cx="2949369" cy="944532"/>
          </a:xfrm>
        </p:grpSpPr>
        <p:sp>
          <p:nvSpPr>
            <p:cNvPr id="8" name="矩形 7">
              <a:extLst>
                <a:ext uri="{FF2B5EF4-FFF2-40B4-BE49-F238E27FC236}">
                  <a16:creationId xmlns:a16="http://schemas.microsoft.com/office/drawing/2014/main" id="{A9EFD451-81A9-CBC3-F11E-3DB76A5AB99E}"/>
                </a:ext>
              </a:extLst>
            </p:cNvPr>
            <p:cNvSpPr/>
            <p:nvPr/>
          </p:nvSpPr>
          <p:spPr>
            <a:xfrm>
              <a:off x="721698" y="1491821"/>
              <a:ext cx="2949367" cy="944532"/>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0" name="文本框 9">
              <a:extLst>
                <a:ext uri="{FF2B5EF4-FFF2-40B4-BE49-F238E27FC236}">
                  <a16:creationId xmlns:a16="http://schemas.microsoft.com/office/drawing/2014/main" id="{BD692C1F-8E60-DA03-0184-4AD20957C241}"/>
                </a:ext>
              </a:extLst>
            </p:cNvPr>
            <p:cNvSpPr txBox="1"/>
            <p:nvPr/>
          </p:nvSpPr>
          <p:spPr>
            <a:xfrm>
              <a:off x="721698" y="1511615"/>
              <a:ext cx="1609864" cy="276999"/>
            </a:xfrm>
            <a:prstGeom prst="rect">
              <a:avLst/>
            </a:prstGeom>
            <a:noFill/>
          </p:spPr>
          <p:txBody>
            <a:bodyPr wrap="none" rtlCol="0">
              <a:spAutoFit/>
            </a:bodyPr>
            <a:lstStyle/>
            <a:p>
              <a:r>
                <a:rPr lang="en-US" altLang="zh-CN" sz="1200" b="1">
                  <a:solidFill>
                    <a:srgbClr val="C00000"/>
                  </a:solidFill>
                  <a:latin typeface="微软雅黑" panose="020B0503020204020204" pitchFamily="34" charset="-122"/>
                  <a:ea typeface="微软雅黑" panose="020B0503020204020204" pitchFamily="34" charset="-122"/>
                </a:rPr>
                <a:t>Tracking</a:t>
              </a:r>
              <a:r>
                <a:rPr lang="zh-CN" altLang="en-US" sz="1200">
                  <a:latin typeface="微软雅黑" panose="020B0503020204020204" pitchFamily="34" charset="-122"/>
                  <a:ea typeface="微软雅黑" panose="020B0503020204020204" pitchFamily="34" charset="-122"/>
                </a:rPr>
                <a:t>：跟踪线程</a:t>
              </a:r>
            </a:p>
          </p:txBody>
        </p:sp>
        <p:sp>
          <p:nvSpPr>
            <p:cNvPr id="11" name="文本框 10">
              <a:extLst>
                <a:ext uri="{FF2B5EF4-FFF2-40B4-BE49-F238E27FC236}">
                  <a16:creationId xmlns:a16="http://schemas.microsoft.com/office/drawing/2014/main" id="{A5E35FB0-2CEE-3B0F-F83E-AE983F506C24}"/>
                </a:ext>
              </a:extLst>
            </p:cNvPr>
            <p:cNvSpPr txBox="1"/>
            <p:nvPr/>
          </p:nvSpPr>
          <p:spPr>
            <a:xfrm>
              <a:off x="721697" y="1740874"/>
              <a:ext cx="2052165"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LocalMapping</a:t>
              </a:r>
              <a:r>
                <a:rPr lang="zh-CN" altLang="en-US" sz="1200" i="0">
                  <a:effectLst/>
                  <a:latin typeface="微软雅黑" panose="020B0503020204020204" pitchFamily="34" charset="-122"/>
                  <a:ea typeface="微软雅黑" panose="020B0503020204020204" pitchFamily="34" charset="-122"/>
                </a:rPr>
                <a:t>：建图线程</a:t>
              </a:r>
              <a:endParaRPr lang="en-US" altLang="zh-CN" sz="1200" i="0">
                <a:effectLst/>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A8BFF18F-8291-E721-A5E6-761DBC64807D}"/>
                </a:ext>
              </a:extLst>
            </p:cNvPr>
            <p:cNvSpPr txBox="1"/>
            <p:nvPr/>
          </p:nvSpPr>
          <p:spPr>
            <a:xfrm>
              <a:off x="721696" y="2017139"/>
              <a:ext cx="1915909"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LoopClosing</a:t>
              </a:r>
              <a:r>
                <a:rPr lang="zh-CN" altLang="en-US" sz="1200">
                  <a:latin typeface="微软雅黑" panose="020B0503020204020204" pitchFamily="34" charset="-122"/>
                  <a:ea typeface="微软雅黑" panose="020B0503020204020204" pitchFamily="34" charset="-122"/>
                </a:rPr>
                <a:t>：闭环检测</a:t>
              </a:r>
              <a:endParaRPr lang="en-US" altLang="zh-CN" sz="1200" i="0">
                <a:effectLst/>
                <a:latin typeface="微软雅黑" panose="020B0503020204020204" pitchFamily="34" charset="-122"/>
                <a:ea typeface="微软雅黑" panose="020B0503020204020204" pitchFamily="34" charset="-122"/>
              </a:endParaRPr>
            </a:p>
          </p:txBody>
        </p:sp>
      </p:grpSp>
      <p:pic>
        <p:nvPicPr>
          <p:cNvPr id="15" name="图片 14">
            <a:extLst>
              <a:ext uri="{FF2B5EF4-FFF2-40B4-BE49-F238E27FC236}">
                <a16:creationId xmlns:a16="http://schemas.microsoft.com/office/drawing/2014/main" id="{A952D395-70AF-1ED2-5120-3B166BE6502B}"/>
              </a:ext>
            </a:extLst>
          </p:cNvPr>
          <p:cNvPicPr>
            <a:picLocks noChangeAspect="1"/>
          </p:cNvPicPr>
          <p:nvPr/>
        </p:nvPicPr>
        <p:blipFill>
          <a:blip r:embed="rId3"/>
          <a:stretch>
            <a:fillRect/>
          </a:stretch>
        </p:blipFill>
        <p:spPr>
          <a:xfrm>
            <a:off x="721696" y="2551487"/>
            <a:ext cx="2889264" cy="2278261"/>
          </a:xfrm>
          <a:prstGeom prst="rect">
            <a:avLst/>
          </a:prstGeom>
        </p:spPr>
      </p:pic>
      <p:sp>
        <p:nvSpPr>
          <p:cNvPr id="16" name="矩形 15">
            <a:extLst>
              <a:ext uri="{FF2B5EF4-FFF2-40B4-BE49-F238E27FC236}">
                <a16:creationId xmlns:a16="http://schemas.microsoft.com/office/drawing/2014/main" id="{50D07AE7-52C5-70FD-93C6-EE2C505E07C6}"/>
              </a:ext>
            </a:extLst>
          </p:cNvPr>
          <p:cNvSpPr/>
          <p:nvPr/>
        </p:nvSpPr>
        <p:spPr>
          <a:xfrm>
            <a:off x="1036037" y="5283014"/>
            <a:ext cx="1100887"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主要工作</a:t>
            </a:r>
            <a:r>
              <a:rPr lang="en-US" altLang="zh-CN" sz="1400" b="1">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D70073A8-A1BA-E70F-EB79-DF0EA47BB53E}"/>
              </a:ext>
            </a:extLst>
          </p:cNvPr>
          <p:cNvSpPr txBox="1"/>
          <p:nvPr/>
        </p:nvSpPr>
        <p:spPr>
          <a:xfrm>
            <a:off x="1058680" y="5621146"/>
            <a:ext cx="3021638" cy="246221"/>
          </a:xfrm>
          <a:prstGeom prst="rect">
            <a:avLst/>
          </a:prstGeom>
          <a:noFill/>
        </p:spPr>
        <p:txBody>
          <a:bodyPr wrap="square">
            <a:spAutoFit/>
          </a:bodyPr>
          <a:lstStyle/>
          <a:p>
            <a:pPr marL="171450" indent="-171450">
              <a:buFont typeface="Wingdings" panose="05000000000000000000" pitchFamily="2" charset="2"/>
              <a:buChar char="u"/>
            </a:pPr>
            <a:r>
              <a:rPr lang="zh-CN" altLang="en-US" sz="1000">
                <a:latin typeface="微软雅黑" panose="020B0503020204020204" pitchFamily="34" charset="-122"/>
                <a:ea typeface="微软雅黑" panose="020B0503020204020204" pitchFamily="34" charset="-122"/>
                <a:cs typeface="Times New Roman" panose="02020603050405020304" pitchFamily="18" charset="0"/>
              </a:rPr>
              <a:t>决策关键帧是否插入建图线程</a:t>
            </a:r>
            <a:endParaRPr lang="zh-CN" altLang="en-US" sz="100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CE853C0-255C-8697-7870-8BAB00B36B47}"/>
              </a:ext>
            </a:extLst>
          </p:cNvPr>
          <p:cNvSpPr/>
          <p:nvPr/>
        </p:nvSpPr>
        <p:spPr>
          <a:xfrm>
            <a:off x="4251360" y="1240879"/>
            <a:ext cx="1490619"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lvl="0">
              <a:lnSpc>
                <a:spcPct val="115000"/>
              </a:lnSpc>
              <a:spcAft>
                <a:spcPts val="800"/>
              </a:spcAft>
              <a:buSzPts val="1000"/>
              <a:tabLst>
                <a:tab pos="457200" algn="l"/>
              </a:tabLst>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关键帧插入决策</a:t>
            </a:r>
            <a:endParaRPr lang="zh-CN" alt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A1E6FD49-10B1-827E-9F99-585B517ECBAE}"/>
              </a:ext>
            </a:extLst>
          </p:cNvPr>
          <p:cNvSpPr txBox="1"/>
          <p:nvPr/>
        </p:nvSpPr>
        <p:spPr>
          <a:xfrm>
            <a:off x="1058680" y="5815373"/>
            <a:ext cx="3117666" cy="400110"/>
          </a:xfrm>
          <a:prstGeom prst="rect">
            <a:avLst/>
          </a:prstGeom>
          <a:noFill/>
        </p:spPr>
        <p:txBody>
          <a:bodyPr wrap="square">
            <a:spAutoFit/>
          </a:bodyPr>
          <a:lstStyle/>
          <a:p>
            <a:r>
              <a:rPr lang="zh-CN" altLang="en-US" sz="1000">
                <a:latin typeface="微软雅黑" panose="020B0503020204020204" pitchFamily="34" charset="-122"/>
                <a:ea typeface="微软雅黑" panose="020B0503020204020204" pitchFamily="34" charset="-122"/>
              </a:rPr>
              <a:t>基于当前系统的跟踪质量和关键帧创建间隔</a:t>
            </a:r>
            <a:endParaRPr lang="en-US" altLang="zh-CN" sz="1000">
              <a:latin typeface="微软雅黑" panose="020B0503020204020204" pitchFamily="34" charset="-122"/>
              <a:ea typeface="微软雅黑" panose="020B0503020204020204" pitchFamily="34" charset="-122"/>
            </a:endParaRPr>
          </a:p>
          <a:p>
            <a:r>
              <a:rPr lang="zh-CN" altLang="en-US" sz="1000">
                <a:latin typeface="微软雅黑" panose="020B0503020204020204" pitchFamily="34" charset="-122"/>
                <a:ea typeface="微软雅黑" panose="020B0503020204020204" pitchFamily="34" charset="-122"/>
              </a:rPr>
              <a:t>将图像帧封装成关键帧并传递给局部建图线程</a:t>
            </a:r>
          </a:p>
        </p:txBody>
      </p:sp>
      <p:sp>
        <p:nvSpPr>
          <p:cNvPr id="40" name="文本框 39">
            <a:extLst>
              <a:ext uri="{FF2B5EF4-FFF2-40B4-BE49-F238E27FC236}">
                <a16:creationId xmlns:a16="http://schemas.microsoft.com/office/drawing/2014/main" id="{E01D420F-EADB-093C-FD0E-B7CF77D4DE00}"/>
              </a:ext>
            </a:extLst>
          </p:cNvPr>
          <p:cNvSpPr txBox="1"/>
          <p:nvPr/>
        </p:nvSpPr>
        <p:spPr>
          <a:xfrm>
            <a:off x="5741979" y="5570487"/>
            <a:ext cx="955458" cy="215444"/>
          </a:xfrm>
          <a:prstGeom prst="rect">
            <a:avLst/>
          </a:prstGeom>
          <a:noFill/>
        </p:spPr>
        <p:txBody>
          <a:bodyPr wrap="square">
            <a:spAutoFit/>
          </a:bodyPr>
          <a:lstStyle/>
          <a:p>
            <a:r>
              <a:rPr lang="zh-CN" altLang="en-US" sz="800">
                <a:latin typeface="微软雅黑" panose="020B0503020204020204" pitchFamily="34" charset="-122"/>
                <a:ea typeface="微软雅黑" panose="020B0503020204020204" pitchFamily="34" charset="-122"/>
              </a:rPr>
              <a:t>关键帧决策流程</a:t>
            </a:r>
          </a:p>
        </p:txBody>
      </p:sp>
      <p:pic>
        <p:nvPicPr>
          <p:cNvPr id="42" name="图片 41" descr="图示&#10;&#10;AI 生成的内容可能不正确。">
            <a:extLst>
              <a:ext uri="{FF2B5EF4-FFF2-40B4-BE49-F238E27FC236}">
                <a16:creationId xmlns:a16="http://schemas.microsoft.com/office/drawing/2014/main" id="{5A5C8C93-BFDB-D63C-320B-62F4434F8D44}"/>
              </a:ext>
            </a:extLst>
          </p:cNvPr>
          <p:cNvPicPr>
            <a:picLocks noChangeAspect="1"/>
          </p:cNvPicPr>
          <p:nvPr/>
        </p:nvPicPr>
        <p:blipFill>
          <a:blip r:embed="rId4"/>
          <a:stretch>
            <a:fillRect/>
          </a:stretch>
        </p:blipFill>
        <p:spPr>
          <a:xfrm>
            <a:off x="4751973" y="2053989"/>
            <a:ext cx="2811146" cy="3397843"/>
          </a:xfrm>
          <a:prstGeom prst="rect">
            <a:avLst/>
          </a:prstGeom>
        </p:spPr>
      </p:pic>
      <p:sp>
        <p:nvSpPr>
          <p:cNvPr id="2" name="文本框 1">
            <a:extLst>
              <a:ext uri="{FF2B5EF4-FFF2-40B4-BE49-F238E27FC236}">
                <a16:creationId xmlns:a16="http://schemas.microsoft.com/office/drawing/2014/main" id="{99A413ED-5AC9-3B0A-60FE-FE7BBBF312A5}"/>
              </a:ext>
            </a:extLst>
          </p:cNvPr>
          <p:cNvSpPr txBox="1"/>
          <p:nvPr/>
        </p:nvSpPr>
        <p:spPr>
          <a:xfrm>
            <a:off x="1427632" y="4810382"/>
            <a:ext cx="1537495" cy="215444"/>
          </a:xfrm>
          <a:prstGeom prst="rect">
            <a:avLst/>
          </a:prstGeom>
          <a:noFill/>
        </p:spPr>
        <p:txBody>
          <a:bodyPr wrap="square">
            <a:spAutoFit/>
          </a:bodyPr>
          <a:lstStyle/>
          <a:p>
            <a:r>
              <a:rPr lang="en-US" altLang="zh-CN" sz="800">
                <a:latin typeface="微软雅黑" panose="020B0503020204020204" pitchFamily="34" charset="-122"/>
                <a:ea typeface="微软雅黑" panose="020B0503020204020204" pitchFamily="34" charset="-122"/>
              </a:rPr>
              <a:t>ORBSLAM</a:t>
            </a:r>
            <a:r>
              <a:rPr lang="zh-CN" altLang="en-US" sz="800">
                <a:latin typeface="微软雅黑" panose="020B0503020204020204" pitchFamily="34" charset="-122"/>
                <a:ea typeface="微软雅黑" panose="020B0503020204020204" pitchFamily="34" charset="-122"/>
              </a:rPr>
              <a:t>系统结构图</a:t>
            </a:r>
          </a:p>
        </p:txBody>
      </p:sp>
      <p:sp>
        <p:nvSpPr>
          <p:cNvPr id="9" name="标题 1">
            <a:extLst>
              <a:ext uri="{FF2B5EF4-FFF2-40B4-BE49-F238E27FC236}">
                <a16:creationId xmlns:a16="http://schemas.microsoft.com/office/drawing/2014/main" id="{C7EE0C00-4174-7669-EDCA-AB6F7950554F}"/>
              </a:ext>
            </a:extLst>
          </p:cNvPr>
          <p:cNvSpPr>
            <a:spLocks noGrp="1"/>
          </p:cNvSpPr>
          <p:nvPr>
            <p:ph type="title"/>
          </p:nvPr>
        </p:nvSpPr>
        <p:spPr>
          <a:xfrm>
            <a:off x="614680" y="203200"/>
            <a:ext cx="6642100" cy="73024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ORBSLAM</a:t>
            </a:r>
            <a:r>
              <a:rPr kumimoji="0" lang="zh-CN" altLang="en-US"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原理</a:t>
            </a:r>
            <a:endParaRPr kumimoji="0" lang="zh-CN" altLang="en-US" sz="36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sp>
        <p:nvSpPr>
          <p:cNvPr id="7" name="灯片编号占位符 2">
            <a:extLst>
              <a:ext uri="{FF2B5EF4-FFF2-40B4-BE49-F238E27FC236}">
                <a16:creationId xmlns:a16="http://schemas.microsoft.com/office/drawing/2014/main" id="{2C481D90-5175-46E0-1A1D-2B0E6EBDFC9E}"/>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12</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2917550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94D64-B475-D8D0-E458-C6B22520A6DC}"/>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19328BFC-E233-106C-190D-A49071D10A18}"/>
              </a:ext>
            </a:extLst>
          </p:cNvPr>
          <p:cNvSpPr/>
          <p:nvPr/>
        </p:nvSpPr>
        <p:spPr>
          <a:xfrm>
            <a:off x="498836" y="1045525"/>
            <a:ext cx="6556014"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rgbClr val="002060"/>
                </a:solidFill>
                <a:latin typeface="微软雅黑" panose="020B0503020204020204" pitchFamily="34" charset="-122"/>
                <a:ea typeface="微软雅黑" panose="020B0503020204020204" pitchFamily="34" charset="-122"/>
              </a:rPr>
              <a:t>ORBSLAM</a:t>
            </a:r>
            <a:r>
              <a:rPr lang="zh-CN" altLang="en-US" b="1" kern="0">
                <a:solidFill>
                  <a:srgbClr val="002060"/>
                </a:solidFill>
                <a:latin typeface="微软雅黑" panose="020B0503020204020204" pitchFamily="34" charset="-122"/>
                <a:ea typeface="微软雅黑" panose="020B0503020204020204" pitchFamily="34" charset="-122"/>
              </a:rPr>
              <a:t>原理</a:t>
            </a:r>
            <a:endParaRPr lang="zh-CN" altLang="en-US" b="1" kern="0" dirty="0">
              <a:solidFill>
                <a:srgbClr val="00206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5658289-B440-BD22-4BF5-302ED6109B3E}"/>
              </a:ext>
            </a:extLst>
          </p:cNvPr>
          <p:cNvSpPr txBox="1"/>
          <p:nvPr/>
        </p:nvSpPr>
        <p:spPr>
          <a:xfrm>
            <a:off x="4792933" y="1382237"/>
            <a:ext cx="1303065" cy="276999"/>
          </a:xfrm>
          <a:prstGeom prst="rect">
            <a:avLst/>
          </a:prstGeom>
          <a:noFill/>
        </p:spPr>
        <p:txBody>
          <a:bodyPr wrap="square">
            <a:spAutoFit/>
          </a:bodyPr>
          <a:lstStyle/>
          <a:p>
            <a:r>
              <a:rPr lang="zh-CN" altLang="en-US" sz="1200" b="1">
                <a:solidFill>
                  <a:srgbClr val="121212"/>
                </a:solidFill>
                <a:latin typeface="微软雅黑" panose="020B0503020204020204" pitchFamily="34" charset="-122"/>
                <a:ea typeface="微软雅黑" panose="020B0503020204020204" pitchFamily="34" charset="-122"/>
              </a:rPr>
              <a:t>处理关键帧</a:t>
            </a:r>
            <a:endParaRPr lang="en-US" altLang="zh-CN" sz="1200" b="1">
              <a:solidFill>
                <a:srgbClr val="121212"/>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61227B7-ABC9-FBE1-3767-CA34659889D4}"/>
              </a:ext>
            </a:extLst>
          </p:cNvPr>
          <p:cNvSpPr txBox="1"/>
          <p:nvPr/>
        </p:nvSpPr>
        <p:spPr>
          <a:xfrm>
            <a:off x="5061169" y="1609304"/>
            <a:ext cx="2763986" cy="988476"/>
          </a:xfrm>
          <a:prstGeom prst="rect">
            <a:avLst/>
          </a:prstGeom>
          <a:noFill/>
        </p:spPr>
        <p:txBody>
          <a:bodyPr wrap="square">
            <a:spAutoFit/>
          </a:bodyPr>
          <a:lstStyle/>
          <a:p>
            <a:pPr marL="228600" indent="-228600">
              <a:lnSpc>
                <a:spcPts val="1800"/>
              </a:lnSpc>
              <a:buFont typeface="+mj-lt"/>
              <a:buAutoNum type="alphaLcParenR"/>
            </a:pPr>
            <a:r>
              <a:rPr lang="zh-CN" altLang="en-US" sz="1000">
                <a:latin typeface="微软雅黑" panose="020B0503020204020204" pitchFamily="34" charset="-122"/>
                <a:ea typeface="微软雅黑" panose="020B0503020204020204" pitchFamily="34" charset="-122"/>
              </a:rPr>
              <a:t>从缓冲队列中</a:t>
            </a:r>
            <a:r>
              <a:rPr lang="zh-CN" altLang="en-US" sz="1000">
                <a:solidFill>
                  <a:srgbClr val="C00000"/>
                </a:solidFill>
                <a:latin typeface="微软雅黑" panose="020B0503020204020204" pitchFamily="34" charset="-122"/>
                <a:ea typeface="微软雅黑" panose="020B0503020204020204" pitchFamily="34" charset="-122"/>
              </a:rPr>
              <a:t>取</a:t>
            </a:r>
            <a:r>
              <a:rPr lang="zh-CN" altLang="en-US" sz="1000">
                <a:latin typeface="微软雅黑" panose="020B0503020204020204" pitchFamily="34" charset="-122"/>
                <a:ea typeface="微软雅黑" panose="020B0503020204020204" pitchFamily="34" charset="-122"/>
              </a:rPr>
              <a:t>出一帧作为当前</a:t>
            </a:r>
            <a:r>
              <a:rPr lang="zh-CN" altLang="en-US" sz="1000">
                <a:solidFill>
                  <a:srgbClr val="C00000"/>
                </a:solidFill>
                <a:latin typeface="微软雅黑" panose="020B0503020204020204" pitchFamily="34" charset="-122"/>
                <a:ea typeface="微软雅黑" panose="020B0503020204020204" pitchFamily="34" charset="-122"/>
              </a:rPr>
              <a:t>关键帧</a:t>
            </a:r>
            <a:endParaRPr lang="en-US" altLang="zh-CN" sz="1000">
              <a:solidFill>
                <a:srgbClr val="C00000"/>
              </a:solidFill>
              <a:latin typeface="微软雅黑" panose="020B0503020204020204" pitchFamily="34" charset="-122"/>
              <a:ea typeface="微软雅黑" panose="020B0503020204020204" pitchFamily="34" charset="-122"/>
            </a:endParaRPr>
          </a:p>
          <a:p>
            <a:pPr marL="228600" indent="-228600">
              <a:lnSpc>
                <a:spcPts val="1800"/>
              </a:lnSpc>
              <a:buFont typeface="+mj-lt"/>
              <a:buAutoNum type="alphaLcParenR"/>
            </a:pPr>
            <a:r>
              <a:rPr lang="zh-CN" altLang="en-US" sz="1000" i="0">
                <a:effectLst/>
                <a:latin typeface="微软雅黑" panose="020B0503020204020204" pitchFamily="34" charset="-122"/>
                <a:ea typeface="微软雅黑" panose="020B0503020204020204" pitchFamily="34" charset="-122"/>
              </a:rPr>
              <a:t>新增</a:t>
            </a:r>
            <a:r>
              <a:rPr lang="zh-CN" altLang="en-US" sz="1000" i="0">
                <a:solidFill>
                  <a:srgbClr val="C00000"/>
                </a:solidFill>
                <a:effectLst/>
                <a:latin typeface="微软雅黑" panose="020B0503020204020204" pitchFamily="34" charset="-122"/>
                <a:ea typeface="微软雅黑" panose="020B0503020204020204" pitchFamily="34" charset="-122"/>
              </a:rPr>
              <a:t>地图点</a:t>
            </a:r>
            <a:r>
              <a:rPr lang="zh-CN" altLang="en-US" sz="1000" i="0">
                <a:effectLst/>
                <a:latin typeface="微软雅黑" panose="020B0503020204020204" pitchFamily="34" charset="-122"/>
                <a:ea typeface="微软雅黑" panose="020B0503020204020204" pitchFamily="34" charset="-122"/>
              </a:rPr>
              <a:t>和当前关键帧</a:t>
            </a:r>
            <a:r>
              <a:rPr lang="zh-CN" altLang="en-US" sz="1000" i="0">
                <a:solidFill>
                  <a:srgbClr val="C00000"/>
                </a:solidFill>
                <a:effectLst/>
                <a:latin typeface="微软雅黑" panose="020B0503020204020204" pitchFamily="34" charset="-122"/>
                <a:ea typeface="微软雅黑" panose="020B0503020204020204" pitchFamily="34" charset="-122"/>
              </a:rPr>
              <a:t>关联</a:t>
            </a:r>
            <a:endParaRPr lang="en-US" altLang="zh-CN" sz="1000" i="0">
              <a:solidFill>
                <a:srgbClr val="C00000"/>
              </a:solidFill>
              <a:effectLst/>
              <a:latin typeface="微软雅黑" panose="020B0503020204020204" pitchFamily="34" charset="-122"/>
              <a:ea typeface="微软雅黑" panose="020B0503020204020204" pitchFamily="34" charset="-122"/>
            </a:endParaRPr>
          </a:p>
          <a:p>
            <a:pPr marL="228600" indent="-228600">
              <a:lnSpc>
                <a:spcPts val="1800"/>
              </a:lnSpc>
              <a:buFont typeface="+mj-lt"/>
              <a:buAutoNum type="alphaLcParenR"/>
            </a:pPr>
            <a:r>
              <a:rPr lang="zh-CN" altLang="en-US" sz="1000">
                <a:solidFill>
                  <a:srgbClr val="C00000"/>
                </a:solidFill>
                <a:latin typeface="微软雅黑" panose="020B0503020204020204" pitchFamily="34" charset="-122"/>
                <a:ea typeface="微软雅黑" panose="020B0503020204020204" pitchFamily="34" charset="-122"/>
              </a:rPr>
              <a:t>更新</a:t>
            </a:r>
            <a:r>
              <a:rPr lang="zh-CN" altLang="en-US" sz="1000">
                <a:latin typeface="微软雅黑" panose="020B0503020204020204" pitchFamily="34" charset="-122"/>
                <a:ea typeface="微软雅黑" panose="020B0503020204020204" pitchFamily="34" charset="-122"/>
              </a:rPr>
              <a:t>关键帧之间</a:t>
            </a:r>
            <a:r>
              <a:rPr lang="zh-CN" altLang="en-US" sz="1000">
                <a:solidFill>
                  <a:srgbClr val="C00000"/>
                </a:solidFill>
                <a:latin typeface="微软雅黑" panose="020B0503020204020204" pitchFamily="34" charset="-122"/>
                <a:ea typeface="微软雅黑" panose="020B0503020204020204" pitchFamily="34" charset="-122"/>
              </a:rPr>
              <a:t>连接</a:t>
            </a:r>
            <a:r>
              <a:rPr lang="zh-CN" altLang="en-US" sz="1000">
                <a:latin typeface="微软雅黑" panose="020B0503020204020204" pitchFamily="34" charset="-122"/>
                <a:ea typeface="微软雅黑" panose="020B0503020204020204" pitchFamily="34" charset="-122"/>
              </a:rPr>
              <a:t>关系</a:t>
            </a:r>
            <a:endParaRPr lang="en-US" altLang="zh-CN" sz="1000">
              <a:latin typeface="微软雅黑" panose="020B0503020204020204" pitchFamily="34" charset="-122"/>
              <a:ea typeface="微软雅黑" panose="020B0503020204020204" pitchFamily="34" charset="-122"/>
            </a:endParaRPr>
          </a:p>
          <a:p>
            <a:pPr marL="228600" indent="-228600">
              <a:lnSpc>
                <a:spcPts val="1800"/>
              </a:lnSpc>
              <a:buFont typeface="+mj-lt"/>
              <a:buAutoNum type="alphaLcParenR"/>
            </a:pPr>
            <a:r>
              <a:rPr lang="zh-CN" altLang="en-US" sz="1000">
                <a:latin typeface="微软雅黑" panose="020B0503020204020204" pitchFamily="34" charset="-122"/>
                <a:ea typeface="微软雅黑" panose="020B0503020204020204" pitchFamily="34" charset="-122"/>
              </a:rPr>
              <a:t>将关键帧插入局部地图</a:t>
            </a:r>
          </a:p>
        </p:txBody>
      </p:sp>
      <p:sp>
        <p:nvSpPr>
          <p:cNvPr id="12" name="文本框 11">
            <a:extLst>
              <a:ext uri="{FF2B5EF4-FFF2-40B4-BE49-F238E27FC236}">
                <a16:creationId xmlns:a16="http://schemas.microsoft.com/office/drawing/2014/main" id="{A135CE25-31D6-455B-5B1A-9F2685923E20}"/>
              </a:ext>
            </a:extLst>
          </p:cNvPr>
          <p:cNvSpPr txBox="1"/>
          <p:nvPr/>
        </p:nvSpPr>
        <p:spPr>
          <a:xfrm>
            <a:off x="4792932" y="2682978"/>
            <a:ext cx="1836467" cy="276999"/>
          </a:xfrm>
          <a:prstGeom prst="rect">
            <a:avLst/>
          </a:prstGeom>
          <a:noFill/>
        </p:spPr>
        <p:txBody>
          <a:bodyPr wrap="square">
            <a:spAutoFit/>
          </a:bodyPr>
          <a:lstStyle/>
          <a:p>
            <a:r>
              <a:rPr lang="zh-CN" altLang="en-US" sz="1200" b="1">
                <a:solidFill>
                  <a:srgbClr val="121212"/>
                </a:solidFill>
                <a:latin typeface="微软雅黑" panose="020B0503020204020204" pitchFamily="34" charset="-122"/>
                <a:ea typeface="微软雅黑" panose="020B0503020204020204" pitchFamily="34" charset="-122"/>
              </a:rPr>
              <a:t>剔除地图点</a:t>
            </a:r>
            <a:endParaRPr lang="en-US" altLang="zh-CN" sz="1200" b="1">
              <a:solidFill>
                <a:srgbClr val="121212"/>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52B5713-8D85-55CA-DFC6-FDB923FB889B}"/>
              </a:ext>
            </a:extLst>
          </p:cNvPr>
          <p:cNvSpPr txBox="1"/>
          <p:nvPr/>
        </p:nvSpPr>
        <p:spPr>
          <a:xfrm>
            <a:off x="5061168" y="2934775"/>
            <a:ext cx="4030077" cy="526811"/>
          </a:xfrm>
          <a:prstGeom prst="rect">
            <a:avLst/>
          </a:prstGeom>
          <a:noFill/>
        </p:spPr>
        <p:txBody>
          <a:bodyPr wrap="square">
            <a:spAutoFit/>
          </a:bodyPr>
          <a:lstStyle/>
          <a:p>
            <a:pPr marL="228600" indent="-228600">
              <a:lnSpc>
                <a:spcPts val="1800"/>
              </a:lnSpc>
              <a:buFont typeface="+mj-lt"/>
              <a:buAutoNum type="alphaLcParenR"/>
            </a:pPr>
            <a:r>
              <a:rPr lang="zh-CN" altLang="en-US" sz="1000" b="0" i="0">
                <a:solidFill>
                  <a:srgbClr val="222222"/>
                </a:solidFill>
                <a:effectLst/>
                <a:latin typeface="微软雅黑" panose="020B0503020204020204" pitchFamily="34" charset="-122"/>
                <a:ea typeface="微软雅黑" panose="020B0503020204020204" pitchFamily="34" charset="-122"/>
              </a:rPr>
              <a:t>地图点的</a:t>
            </a:r>
            <a:r>
              <a:rPr lang="zh-CN" altLang="en-US" sz="1000" b="0" i="0">
                <a:solidFill>
                  <a:srgbClr val="C00000"/>
                </a:solidFill>
                <a:effectLst/>
                <a:latin typeface="微软雅黑" panose="020B0503020204020204" pitchFamily="34" charset="-122"/>
                <a:ea typeface="微软雅黑" panose="020B0503020204020204" pitchFamily="34" charset="-122"/>
              </a:rPr>
              <a:t>查找率</a:t>
            </a:r>
            <a:r>
              <a:rPr lang="en-US" altLang="zh-CN" sz="1000" b="0" i="0">
                <a:solidFill>
                  <a:srgbClr val="222222"/>
                </a:solidFill>
                <a:effectLst/>
                <a:latin typeface="微软雅黑" panose="020B0503020204020204" pitchFamily="34" charset="-122"/>
                <a:ea typeface="微软雅黑" panose="020B0503020204020204" pitchFamily="34" charset="-122"/>
              </a:rPr>
              <a:t>(Found Ratio)</a:t>
            </a:r>
            <a:r>
              <a:rPr lang="zh-CN" altLang="en-US" sz="1000" b="0" i="0">
                <a:solidFill>
                  <a:srgbClr val="222222"/>
                </a:solidFill>
                <a:effectLst/>
                <a:latin typeface="微软雅黑" panose="020B0503020204020204" pitchFamily="34" charset="-122"/>
                <a:ea typeface="微软雅黑" panose="020B0503020204020204" pitchFamily="34" charset="-122"/>
              </a:rPr>
              <a:t>不能低于</a:t>
            </a:r>
            <a:r>
              <a:rPr lang="en-US" altLang="zh-CN" sz="1000" b="0" i="0">
                <a:solidFill>
                  <a:srgbClr val="222222"/>
                </a:solidFill>
                <a:effectLst/>
                <a:latin typeface="微软雅黑" panose="020B0503020204020204" pitchFamily="34" charset="-122"/>
                <a:ea typeface="微软雅黑" panose="020B0503020204020204" pitchFamily="34" charset="-122"/>
              </a:rPr>
              <a:t>25%</a:t>
            </a:r>
          </a:p>
          <a:p>
            <a:pPr marL="228600" indent="-228600">
              <a:lnSpc>
                <a:spcPts val="1800"/>
              </a:lnSpc>
              <a:buFont typeface="+mj-lt"/>
              <a:buAutoNum type="alphaLcParenR"/>
            </a:pPr>
            <a:r>
              <a:rPr lang="zh-CN" altLang="en-US" sz="1000" b="0" i="0">
                <a:solidFill>
                  <a:srgbClr val="222222"/>
                </a:solidFill>
                <a:effectLst/>
                <a:latin typeface="微软雅黑" panose="020B0503020204020204" pitchFamily="34" charset="-122"/>
                <a:ea typeface="微软雅黑" panose="020B0503020204020204" pitchFamily="34" charset="-122"/>
              </a:rPr>
              <a:t>地图点被创建之后，至少要有三个关键帧能够</a:t>
            </a:r>
            <a:r>
              <a:rPr lang="zh-CN" altLang="en-US" sz="1000" b="0" i="0">
                <a:solidFill>
                  <a:srgbClr val="C00000"/>
                </a:solidFill>
                <a:effectLst/>
                <a:latin typeface="微软雅黑" panose="020B0503020204020204" pitchFamily="34" charset="-122"/>
                <a:ea typeface="微软雅黑" panose="020B0503020204020204" pitchFamily="34" charset="-122"/>
              </a:rPr>
              <a:t>连续观测</a:t>
            </a:r>
            <a:r>
              <a:rPr lang="zh-CN" altLang="en-US" sz="1000" b="0" i="0">
                <a:solidFill>
                  <a:srgbClr val="222222"/>
                </a:solidFill>
                <a:effectLst/>
                <a:latin typeface="微软雅黑" panose="020B0503020204020204" pitchFamily="34" charset="-122"/>
                <a:ea typeface="微软雅黑" panose="020B0503020204020204" pitchFamily="34" charset="-122"/>
              </a:rPr>
              <a:t>到该点</a:t>
            </a:r>
            <a:endParaRPr lang="zh-CN" altLang="en-US" sz="100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B83091D3-1A83-7DD7-739B-90C9803766A0}"/>
              </a:ext>
            </a:extLst>
          </p:cNvPr>
          <p:cNvSpPr txBox="1"/>
          <p:nvPr/>
        </p:nvSpPr>
        <p:spPr>
          <a:xfrm>
            <a:off x="4792932" y="3586796"/>
            <a:ext cx="1836467" cy="276999"/>
          </a:xfrm>
          <a:prstGeom prst="rect">
            <a:avLst/>
          </a:prstGeom>
          <a:noFill/>
        </p:spPr>
        <p:txBody>
          <a:bodyPr wrap="square">
            <a:spAutoFit/>
          </a:bodyPr>
          <a:lstStyle/>
          <a:p>
            <a:r>
              <a:rPr lang="zh-CN" altLang="en-US" sz="1200" b="1">
                <a:solidFill>
                  <a:srgbClr val="121212"/>
                </a:solidFill>
                <a:latin typeface="微软雅黑" panose="020B0503020204020204" pitchFamily="34" charset="-122"/>
                <a:ea typeface="微软雅黑" panose="020B0503020204020204" pitchFamily="34" charset="-122"/>
              </a:rPr>
              <a:t>地图点生成和融合</a:t>
            </a:r>
            <a:endParaRPr lang="en-US" altLang="zh-CN" sz="1200" b="1">
              <a:solidFill>
                <a:srgbClr val="121212"/>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0C3C263-575F-A249-C30A-28701153201C}"/>
              </a:ext>
            </a:extLst>
          </p:cNvPr>
          <p:cNvSpPr txBox="1"/>
          <p:nvPr/>
        </p:nvSpPr>
        <p:spPr>
          <a:xfrm>
            <a:off x="4792932" y="4784823"/>
            <a:ext cx="3389043" cy="276999"/>
          </a:xfrm>
          <a:prstGeom prst="rect">
            <a:avLst/>
          </a:prstGeom>
          <a:noFill/>
        </p:spPr>
        <p:txBody>
          <a:bodyPr wrap="square">
            <a:spAutoFit/>
          </a:bodyPr>
          <a:lstStyle/>
          <a:p>
            <a:pPr algn="l"/>
            <a:r>
              <a:rPr lang="zh-CN" altLang="en-US" sz="1200" b="1" i="0">
                <a:solidFill>
                  <a:srgbClr val="222222"/>
                </a:solidFill>
                <a:effectLst/>
                <a:latin typeface="微软雅黑" panose="020B0503020204020204" pitchFamily="34" charset="-122"/>
                <a:ea typeface="微软雅黑" panose="020B0503020204020204" pitchFamily="34" charset="-122"/>
              </a:rPr>
              <a:t>局部 </a:t>
            </a:r>
            <a:r>
              <a:rPr lang="en-US" altLang="zh-CN" sz="1200" b="1" i="0">
                <a:solidFill>
                  <a:srgbClr val="222222"/>
                </a:solidFill>
                <a:effectLst/>
                <a:latin typeface="微软雅黑" panose="020B0503020204020204" pitchFamily="34" charset="-122"/>
                <a:ea typeface="微软雅黑" panose="020B0503020204020204" pitchFamily="34" charset="-122"/>
              </a:rPr>
              <a:t>BA </a:t>
            </a:r>
            <a:r>
              <a:rPr lang="zh-CN" altLang="en-US" sz="1200" b="1" i="0">
                <a:solidFill>
                  <a:srgbClr val="222222"/>
                </a:solidFill>
                <a:effectLst/>
                <a:latin typeface="微软雅黑" panose="020B0503020204020204" pitchFamily="34" charset="-122"/>
                <a:ea typeface="微软雅黑" panose="020B0503020204020204" pitchFamily="34" charset="-122"/>
              </a:rPr>
              <a:t>优化</a:t>
            </a:r>
          </a:p>
        </p:txBody>
      </p:sp>
      <p:sp>
        <p:nvSpPr>
          <p:cNvPr id="40" name="文本框 39">
            <a:extLst>
              <a:ext uri="{FF2B5EF4-FFF2-40B4-BE49-F238E27FC236}">
                <a16:creationId xmlns:a16="http://schemas.microsoft.com/office/drawing/2014/main" id="{E4DDBBB3-02C9-7267-A267-B939A5BEEA1D}"/>
              </a:ext>
            </a:extLst>
          </p:cNvPr>
          <p:cNvSpPr txBox="1"/>
          <p:nvPr/>
        </p:nvSpPr>
        <p:spPr>
          <a:xfrm>
            <a:off x="5064361" y="5047248"/>
            <a:ext cx="3130076" cy="988476"/>
          </a:xfrm>
          <a:prstGeom prst="rect">
            <a:avLst/>
          </a:prstGeom>
          <a:noFill/>
        </p:spPr>
        <p:txBody>
          <a:bodyPr wrap="square">
            <a:spAutoFit/>
          </a:bodyPr>
          <a:lstStyle/>
          <a:p>
            <a:pPr marL="228600" indent="-228600" algn="l">
              <a:lnSpc>
                <a:spcPts val="1800"/>
              </a:lnSpc>
              <a:buFont typeface="+mj-lt"/>
              <a:buAutoNum type="alphaLcPeriod"/>
            </a:pPr>
            <a:r>
              <a:rPr lang="zh-CN" altLang="en-US" sz="1000" b="0" i="0">
                <a:solidFill>
                  <a:srgbClr val="191B1F"/>
                </a:solidFill>
                <a:effectLst/>
                <a:latin typeface="微软雅黑" panose="020B0503020204020204" pitchFamily="34" charset="-122"/>
                <a:ea typeface="微软雅黑" panose="020B0503020204020204" pitchFamily="34" charset="-122"/>
              </a:rPr>
              <a:t>找到一级</a:t>
            </a:r>
            <a:r>
              <a:rPr lang="zh-CN" altLang="en-US" sz="1000">
                <a:solidFill>
                  <a:srgbClr val="C00000"/>
                </a:solidFill>
                <a:latin typeface="微软雅黑" panose="020B0503020204020204" pitchFamily="34" charset="-122"/>
                <a:ea typeface="微软雅黑" panose="020B0503020204020204" pitchFamily="34" charset="-122"/>
              </a:rPr>
              <a:t>局部关键帧</a:t>
            </a:r>
            <a:r>
              <a:rPr lang="zh-CN" altLang="en-US" sz="1000">
                <a:solidFill>
                  <a:srgbClr val="191B1F"/>
                </a:solidFill>
                <a:latin typeface="微软雅黑" panose="020B0503020204020204" pitchFamily="34" charset="-122"/>
                <a:ea typeface="微软雅黑" panose="020B0503020204020204" pitchFamily="34" charset="-122"/>
              </a:rPr>
              <a:t>、</a:t>
            </a:r>
            <a:r>
              <a:rPr lang="zh-CN" altLang="en-US" sz="1000" b="0" i="0">
                <a:solidFill>
                  <a:srgbClr val="191B1F"/>
                </a:solidFill>
                <a:effectLst/>
                <a:latin typeface="微软雅黑" panose="020B0503020204020204" pitchFamily="34" charset="-122"/>
                <a:ea typeface="微软雅黑" panose="020B0503020204020204" pitchFamily="34" charset="-122"/>
              </a:rPr>
              <a:t>一级</a:t>
            </a:r>
            <a:r>
              <a:rPr lang="zh-CN" altLang="en-US" sz="1000">
                <a:solidFill>
                  <a:srgbClr val="191B1F"/>
                </a:solidFill>
                <a:latin typeface="微软雅黑" panose="020B0503020204020204" pitchFamily="34" charset="-122"/>
                <a:ea typeface="微软雅黑" panose="020B0503020204020204" pitchFamily="34" charset="-122"/>
              </a:rPr>
              <a:t>局部关键帧的</a:t>
            </a:r>
            <a:r>
              <a:rPr lang="zh-CN" altLang="en-US" sz="1000">
                <a:solidFill>
                  <a:srgbClr val="C00000"/>
                </a:solidFill>
                <a:latin typeface="微软雅黑" panose="020B0503020204020204" pitchFamily="34" charset="-122"/>
                <a:ea typeface="微软雅黑" panose="020B0503020204020204" pitchFamily="34" charset="-122"/>
              </a:rPr>
              <a:t>地图点</a:t>
            </a:r>
            <a:endParaRPr lang="en-US" altLang="zh-CN" sz="1000">
              <a:solidFill>
                <a:srgbClr val="C00000"/>
              </a:solidFill>
              <a:latin typeface="微软雅黑" panose="020B0503020204020204" pitchFamily="34" charset="-122"/>
              <a:ea typeface="微软雅黑" panose="020B0503020204020204" pitchFamily="34" charset="-122"/>
            </a:endParaRPr>
          </a:p>
          <a:p>
            <a:pPr marL="228600" indent="-228600" algn="l">
              <a:lnSpc>
                <a:spcPts val="1800"/>
              </a:lnSpc>
              <a:buFont typeface="+mj-lt"/>
              <a:buAutoNum type="alphaLcPeriod"/>
            </a:pPr>
            <a:r>
              <a:rPr lang="zh-CN" altLang="en-US" sz="1000">
                <a:solidFill>
                  <a:srgbClr val="191B1F"/>
                </a:solidFill>
                <a:latin typeface="微软雅黑" panose="020B0503020204020204" pitchFamily="34" charset="-122"/>
                <a:ea typeface="微软雅黑" panose="020B0503020204020204" pitchFamily="34" charset="-122"/>
              </a:rPr>
              <a:t>图优化的</a:t>
            </a:r>
            <a:r>
              <a:rPr lang="zh-CN" altLang="en-US" sz="1000">
                <a:solidFill>
                  <a:srgbClr val="C00000"/>
                </a:solidFill>
                <a:latin typeface="微软雅黑" panose="020B0503020204020204" pitchFamily="34" charset="-122"/>
                <a:ea typeface="微软雅黑" panose="020B0503020204020204" pitchFamily="34" charset="-122"/>
              </a:rPr>
              <a:t>顶点</a:t>
            </a:r>
            <a:r>
              <a:rPr lang="zh-CN" altLang="en-US" sz="1000">
                <a:solidFill>
                  <a:srgbClr val="191B1F"/>
                </a:solidFill>
                <a:latin typeface="微软雅黑" panose="020B0503020204020204" pitchFamily="34" charset="-122"/>
                <a:ea typeface="微软雅黑" panose="020B0503020204020204" pitchFamily="34" charset="-122"/>
              </a:rPr>
              <a:t>：</a:t>
            </a:r>
            <a:r>
              <a:rPr lang="zh-CN" altLang="en-US" sz="1000" b="1">
                <a:solidFill>
                  <a:srgbClr val="191B1F"/>
                </a:solidFill>
                <a:latin typeface="微软雅黑" panose="020B0503020204020204" pitchFamily="34" charset="-122"/>
                <a:ea typeface="微软雅黑" panose="020B0503020204020204" pitchFamily="34" charset="-122"/>
              </a:rPr>
              <a:t>地图点</a:t>
            </a:r>
            <a:r>
              <a:rPr lang="zh-CN" altLang="en-US" sz="1000">
                <a:solidFill>
                  <a:srgbClr val="191B1F"/>
                </a:solidFill>
                <a:latin typeface="微软雅黑" panose="020B0503020204020204" pitchFamily="34" charset="-122"/>
                <a:ea typeface="微软雅黑" panose="020B0503020204020204" pitchFamily="34" charset="-122"/>
              </a:rPr>
              <a:t>和对应的</a:t>
            </a:r>
            <a:r>
              <a:rPr lang="zh-CN" altLang="en-US" sz="1000" b="1">
                <a:solidFill>
                  <a:srgbClr val="191B1F"/>
                </a:solidFill>
                <a:latin typeface="微软雅黑" panose="020B0503020204020204" pitchFamily="34" charset="-122"/>
                <a:ea typeface="微软雅黑" panose="020B0503020204020204" pitchFamily="34" charset="-122"/>
              </a:rPr>
              <a:t>关键帧</a:t>
            </a:r>
            <a:endParaRPr lang="en-US" altLang="zh-CN" sz="1000" b="1">
              <a:solidFill>
                <a:srgbClr val="191B1F"/>
              </a:solidFill>
              <a:latin typeface="微软雅黑" panose="020B0503020204020204" pitchFamily="34" charset="-122"/>
              <a:ea typeface="微软雅黑" panose="020B0503020204020204" pitchFamily="34" charset="-122"/>
            </a:endParaRPr>
          </a:p>
          <a:p>
            <a:pPr marL="228600" indent="-228600" algn="l">
              <a:lnSpc>
                <a:spcPts val="1800"/>
              </a:lnSpc>
              <a:buFont typeface="+mj-lt"/>
              <a:buAutoNum type="alphaLcPeriod"/>
            </a:pPr>
            <a:r>
              <a:rPr lang="zh-CN" altLang="en-US" sz="1000" b="0" i="0">
                <a:solidFill>
                  <a:srgbClr val="191B1F"/>
                </a:solidFill>
                <a:effectLst/>
                <a:latin typeface="微软雅黑" panose="020B0503020204020204" pitchFamily="34" charset="-122"/>
                <a:ea typeface="微软雅黑" panose="020B0503020204020204" pitchFamily="34" charset="-122"/>
              </a:rPr>
              <a:t>图优化的边：关键帧和地图点的连接</a:t>
            </a:r>
            <a:endParaRPr lang="en-US" altLang="zh-CN" sz="1000" b="0" i="0">
              <a:solidFill>
                <a:srgbClr val="191B1F"/>
              </a:solidFill>
              <a:effectLst/>
              <a:latin typeface="微软雅黑" panose="020B0503020204020204" pitchFamily="34" charset="-122"/>
              <a:ea typeface="微软雅黑" panose="020B0503020204020204" pitchFamily="34" charset="-122"/>
            </a:endParaRPr>
          </a:p>
          <a:p>
            <a:pPr marL="228600" indent="-228600" algn="l">
              <a:lnSpc>
                <a:spcPts val="1800"/>
              </a:lnSpc>
              <a:buFont typeface="+mj-lt"/>
              <a:buAutoNum type="alphaLcPeriod"/>
            </a:pPr>
            <a:r>
              <a:rPr lang="zh-CN" altLang="en-US" sz="1000">
                <a:solidFill>
                  <a:srgbClr val="191B1F"/>
                </a:solidFill>
                <a:latin typeface="微软雅黑" panose="020B0503020204020204" pitchFamily="34" charset="-122"/>
                <a:ea typeface="微软雅黑" panose="020B0503020204020204" pitchFamily="34" charset="-122"/>
              </a:rPr>
              <a:t>优化目标：投影误差</a:t>
            </a:r>
            <a:endParaRPr lang="zh-CN" altLang="en-US" sz="1000" b="0" i="0">
              <a:solidFill>
                <a:srgbClr val="191B1F"/>
              </a:solidFill>
              <a:effectLst/>
              <a:latin typeface="微软雅黑" panose="020B0503020204020204" pitchFamily="34" charset="-122"/>
              <a:ea typeface="微软雅黑" panose="020B0503020204020204" pitchFamily="34" charset="-122"/>
            </a:endParaRPr>
          </a:p>
        </p:txBody>
      </p:sp>
      <p:pic>
        <p:nvPicPr>
          <p:cNvPr id="44" name="图片 43">
            <a:extLst>
              <a:ext uri="{FF2B5EF4-FFF2-40B4-BE49-F238E27FC236}">
                <a16:creationId xmlns:a16="http://schemas.microsoft.com/office/drawing/2014/main" id="{6B6B203D-739D-4B9A-3EFD-1A399F4D0674}"/>
              </a:ext>
            </a:extLst>
          </p:cNvPr>
          <p:cNvPicPr>
            <a:picLocks noChangeAspect="1"/>
          </p:cNvPicPr>
          <p:nvPr/>
        </p:nvPicPr>
        <p:blipFill>
          <a:blip r:embed="rId3"/>
          <a:stretch>
            <a:fillRect/>
          </a:stretch>
        </p:blipFill>
        <p:spPr>
          <a:xfrm>
            <a:off x="767248" y="2544475"/>
            <a:ext cx="2858265" cy="2217398"/>
          </a:xfrm>
          <a:prstGeom prst="rect">
            <a:avLst/>
          </a:prstGeom>
        </p:spPr>
      </p:pic>
      <p:grpSp>
        <p:nvGrpSpPr>
          <p:cNvPr id="2" name="组合 1">
            <a:extLst>
              <a:ext uri="{FF2B5EF4-FFF2-40B4-BE49-F238E27FC236}">
                <a16:creationId xmlns:a16="http://schemas.microsoft.com/office/drawing/2014/main" id="{256943B4-5147-0FE8-5324-394427B60482}"/>
              </a:ext>
            </a:extLst>
          </p:cNvPr>
          <p:cNvGrpSpPr/>
          <p:nvPr/>
        </p:nvGrpSpPr>
        <p:grpSpPr>
          <a:xfrm>
            <a:off x="721696" y="1491821"/>
            <a:ext cx="2949369" cy="944532"/>
            <a:chOff x="721696" y="1491821"/>
            <a:chExt cx="2949369" cy="944532"/>
          </a:xfrm>
        </p:grpSpPr>
        <p:sp>
          <p:nvSpPr>
            <p:cNvPr id="4" name="矩形 3">
              <a:extLst>
                <a:ext uri="{FF2B5EF4-FFF2-40B4-BE49-F238E27FC236}">
                  <a16:creationId xmlns:a16="http://schemas.microsoft.com/office/drawing/2014/main" id="{EF4231E5-42C9-D510-E0A8-3F67121032CC}"/>
                </a:ext>
              </a:extLst>
            </p:cNvPr>
            <p:cNvSpPr/>
            <p:nvPr/>
          </p:nvSpPr>
          <p:spPr>
            <a:xfrm>
              <a:off x="721698" y="1491821"/>
              <a:ext cx="2949367" cy="944532"/>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 name="文本框 5">
              <a:extLst>
                <a:ext uri="{FF2B5EF4-FFF2-40B4-BE49-F238E27FC236}">
                  <a16:creationId xmlns:a16="http://schemas.microsoft.com/office/drawing/2014/main" id="{232504FD-641A-5F29-9776-16954C3B4615}"/>
                </a:ext>
              </a:extLst>
            </p:cNvPr>
            <p:cNvSpPr txBox="1"/>
            <p:nvPr/>
          </p:nvSpPr>
          <p:spPr>
            <a:xfrm>
              <a:off x="721698" y="1511615"/>
              <a:ext cx="16098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Tracking</a:t>
              </a:r>
              <a:r>
                <a:rPr lang="zh-CN" altLang="en-US" sz="1200">
                  <a:latin typeface="微软雅黑" panose="020B0503020204020204" pitchFamily="34" charset="-122"/>
                  <a:ea typeface="微软雅黑" panose="020B0503020204020204" pitchFamily="34" charset="-122"/>
                </a:rPr>
                <a:t>：跟踪线程</a:t>
              </a:r>
            </a:p>
          </p:txBody>
        </p:sp>
        <p:sp>
          <p:nvSpPr>
            <p:cNvPr id="9" name="文本框 8">
              <a:extLst>
                <a:ext uri="{FF2B5EF4-FFF2-40B4-BE49-F238E27FC236}">
                  <a16:creationId xmlns:a16="http://schemas.microsoft.com/office/drawing/2014/main" id="{6AF18DA2-18E3-BD10-74CB-ADB800753363}"/>
                </a:ext>
              </a:extLst>
            </p:cNvPr>
            <p:cNvSpPr txBox="1"/>
            <p:nvPr/>
          </p:nvSpPr>
          <p:spPr>
            <a:xfrm>
              <a:off x="721697" y="1740874"/>
              <a:ext cx="2052165"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solidFill>
                    <a:srgbClr val="C00000"/>
                  </a:solidFill>
                  <a:effectLst/>
                  <a:latin typeface="微软雅黑" panose="020B0503020204020204" pitchFamily="34" charset="-122"/>
                  <a:ea typeface="微软雅黑" panose="020B0503020204020204" pitchFamily="34" charset="-122"/>
                </a:rPr>
                <a:t>LocalMapping</a:t>
              </a:r>
              <a:r>
                <a:rPr lang="zh-CN" altLang="en-US" sz="1200" i="0">
                  <a:effectLst/>
                  <a:latin typeface="微软雅黑" panose="020B0503020204020204" pitchFamily="34" charset="-122"/>
                  <a:ea typeface="微软雅黑" panose="020B0503020204020204" pitchFamily="34" charset="-122"/>
                </a:rPr>
                <a:t>：建图线程</a:t>
              </a:r>
              <a:endParaRPr lang="en-US" altLang="zh-CN" sz="1200" i="0">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961DBD1-5744-83C1-0F03-11E6189EDDE0}"/>
                </a:ext>
              </a:extLst>
            </p:cNvPr>
            <p:cNvSpPr txBox="1"/>
            <p:nvPr/>
          </p:nvSpPr>
          <p:spPr>
            <a:xfrm>
              <a:off x="721696" y="2017139"/>
              <a:ext cx="1915909"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LoopClosing</a:t>
              </a:r>
              <a:r>
                <a:rPr lang="zh-CN" altLang="en-US" sz="1200">
                  <a:latin typeface="微软雅黑" panose="020B0503020204020204" pitchFamily="34" charset="-122"/>
                  <a:ea typeface="微软雅黑" panose="020B0503020204020204" pitchFamily="34" charset="-122"/>
                </a:rPr>
                <a:t>：闭环检测</a:t>
              </a:r>
              <a:endParaRPr lang="en-US" altLang="zh-CN" sz="1200" i="0">
                <a:effectLst/>
                <a:latin typeface="微软雅黑" panose="020B0503020204020204" pitchFamily="34" charset="-122"/>
                <a:ea typeface="微软雅黑" panose="020B0503020204020204" pitchFamily="34" charset="-122"/>
              </a:endParaRPr>
            </a:p>
          </p:txBody>
        </p:sp>
      </p:grpSp>
      <p:sp>
        <p:nvSpPr>
          <p:cNvPr id="14" name="矩形 13">
            <a:extLst>
              <a:ext uri="{FF2B5EF4-FFF2-40B4-BE49-F238E27FC236}">
                <a16:creationId xmlns:a16="http://schemas.microsoft.com/office/drawing/2014/main" id="{B27B9D57-3215-20BA-79F4-3BE98D58BCEE}"/>
              </a:ext>
            </a:extLst>
          </p:cNvPr>
          <p:cNvSpPr/>
          <p:nvPr/>
        </p:nvSpPr>
        <p:spPr>
          <a:xfrm>
            <a:off x="721696" y="5229070"/>
            <a:ext cx="1377074"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局部建图线程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E8DBD6D-59FE-7F36-13E1-086B969731FB}"/>
              </a:ext>
            </a:extLst>
          </p:cNvPr>
          <p:cNvSpPr txBox="1"/>
          <p:nvPr/>
        </p:nvSpPr>
        <p:spPr>
          <a:xfrm>
            <a:off x="689893" y="5542548"/>
            <a:ext cx="3345788" cy="757643"/>
          </a:xfrm>
          <a:prstGeom prst="rect">
            <a:avLst/>
          </a:prstGeom>
          <a:noFill/>
        </p:spPr>
        <p:txBody>
          <a:bodyPr wrap="none" rtlCol="0">
            <a:spAutoFit/>
          </a:bodyPr>
          <a:lstStyle/>
          <a:p>
            <a:pPr marL="171450" indent="-171450">
              <a:lnSpc>
                <a:spcPts val="1800"/>
              </a:lnSpc>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rPr>
              <a:t> 处理由轨迹跟踪生成的关键帧，进行局部地图</a:t>
            </a:r>
            <a:r>
              <a:rPr lang="zh-CN" altLang="en-US" sz="1000">
                <a:solidFill>
                  <a:srgbClr val="C00000"/>
                </a:solidFill>
                <a:latin typeface="微软雅黑" panose="020B0503020204020204" pitchFamily="34" charset="-122"/>
                <a:ea typeface="微软雅黑" panose="020B0503020204020204" pitchFamily="34" charset="-122"/>
              </a:rPr>
              <a:t>优化</a:t>
            </a:r>
            <a:r>
              <a:rPr lang="zh-CN" altLang="en-US" sz="1000">
                <a:latin typeface="微软雅黑" panose="020B0503020204020204" pitchFamily="34" charset="-122"/>
                <a:ea typeface="微软雅黑" panose="020B0503020204020204" pitchFamily="34" charset="-122"/>
              </a:rPr>
              <a:t>，</a:t>
            </a:r>
          </a:p>
          <a:p>
            <a:pPr>
              <a:lnSpc>
                <a:spcPts val="1800"/>
              </a:lnSpc>
            </a:pPr>
            <a:r>
              <a:rPr lang="zh-CN" altLang="en-US" sz="1000">
                <a:latin typeface="微软雅黑" panose="020B0503020204020204" pitchFamily="34" charset="-122"/>
                <a:ea typeface="微软雅黑" panose="020B0503020204020204" pitchFamily="34" charset="-122"/>
              </a:rPr>
              <a:t>      获得一个比较好的</a:t>
            </a:r>
            <a:r>
              <a:rPr lang="zh-CN" altLang="en-US" sz="1000">
                <a:solidFill>
                  <a:srgbClr val="C00000"/>
                </a:solidFill>
                <a:latin typeface="微软雅黑" panose="020B0503020204020204" pitchFamily="34" charset="-122"/>
                <a:ea typeface="微软雅黑" panose="020B0503020204020204" pitchFamily="34" charset="-122"/>
              </a:rPr>
              <a:t>稀疏重建</a:t>
            </a:r>
            <a:r>
              <a:rPr lang="zh-CN" altLang="en-US" sz="1000">
                <a:latin typeface="微软雅黑" panose="020B0503020204020204" pitchFamily="34" charset="-122"/>
                <a:ea typeface="微软雅黑" panose="020B0503020204020204" pitchFamily="34" charset="-122"/>
              </a:rPr>
              <a:t>結果</a:t>
            </a:r>
            <a:endParaRPr lang="en-US" altLang="zh-CN" sz="1000">
              <a:latin typeface="微软雅黑" panose="020B0503020204020204" pitchFamily="34" charset="-122"/>
              <a:ea typeface="微软雅黑" panose="020B0503020204020204" pitchFamily="34" charset="-122"/>
            </a:endParaRPr>
          </a:p>
          <a:p>
            <a:pPr marL="171450" indent="-171450">
              <a:lnSpc>
                <a:spcPts val="1800"/>
              </a:lnSpc>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rPr>
              <a:t> </a:t>
            </a:r>
            <a:r>
              <a:rPr lang="zh-CN" altLang="en-US" sz="1000">
                <a:solidFill>
                  <a:srgbClr val="C00000"/>
                </a:solidFill>
                <a:latin typeface="微软雅黑" panose="020B0503020204020204" pitchFamily="34" charset="-122"/>
                <a:ea typeface="微软雅黑" panose="020B0503020204020204" pitchFamily="34" charset="-122"/>
              </a:rPr>
              <a:t>优化</a:t>
            </a:r>
            <a:r>
              <a:rPr lang="zh-CN" altLang="en-US" sz="1000">
                <a:latin typeface="微软雅黑" panose="020B0503020204020204" pitchFamily="34" charset="-122"/>
                <a:ea typeface="微软雅黑" panose="020B0503020204020204" pitchFamily="34" charset="-122"/>
              </a:rPr>
              <a:t>当前关键帧及其共视</a:t>
            </a:r>
            <a:r>
              <a:rPr lang="zh-CN" altLang="en-US" sz="1000">
                <a:solidFill>
                  <a:srgbClr val="C00000"/>
                </a:solidFill>
                <a:latin typeface="微软雅黑" panose="020B0503020204020204" pitchFamily="34" charset="-122"/>
                <a:ea typeface="微软雅黑" panose="020B0503020204020204" pitchFamily="34" charset="-122"/>
              </a:rPr>
              <a:t>关键帧位姿</a:t>
            </a:r>
            <a:r>
              <a:rPr lang="zh-CN" altLang="en-US" sz="1000">
                <a:latin typeface="微软雅黑" panose="020B0503020204020204" pitchFamily="34" charset="-122"/>
                <a:ea typeface="微软雅黑" panose="020B0503020204020204" pitchFamily="34" charset="-122"/>
              </a:rPr>
              <a:t>和</a:t>
            </a:r>
            <a:r>
              <a:rPr lang="zh-CN" altLang="en-US" sz="1000">
                <a:solidFill>
                  <a:srgbClr val="C00000"/>
                </a:solidFill>
                <a:latin typeface="微软雅黑" panose="020B0503020204020204" pitchFamily="34" charset="-122"/>
                <a:ea typeface="微软雅黑" panose="020B0503020204020204" pitchFamily="34" charset="-122"/>
              </a:rPr>
              <a:t>地图点</a:t>
            </a:r>
            <a:endParaRPr lang="en-US" altLang="zh-CN" sz="1000">
              <a:latin typeface="微软雅黑" panose="020B0503020204020204" pitchFamily="34" charset="-122"/>
              <a:ea typeface="微软雅黑" panose="020B0503020204020204" pitchFamily="34" charset="-122"/>
            </a:endParaRPr>
          </a:p>
        </p:txBody>
      </p:sp>
      <p:pic>
        <p:nvPicPr>
          <p:cNvPr id="20" name="图片 19" descr="图形用户界面, 图示, 应用程序, Teams&#10;&#10;AI 生成的内容可能不正确。">
            <a:extLst>
              <a:ext uri="{FF2B5EF4-FFF2-40B4-BE49-F238E27FC236}">
                <a16:creationId xmlns:a16="http://schemas.microsoft.com/office/drawing/2014/main" id="{2449741D-13A3-931B-6D7F-315135A476DB}"/>
              </a:ext>
            </a:extLst>
          </p:cNvPr>
          <p:cNvPicPr>
            <a:picLocks noChangeAspect="1"/>
          </p:cNvPicPr>
          <p:nvPr/>
        </p:nvPicPr>
        <p:blipFill>
          <a:blip r:embed="rId4"/>
          <a:stretch>
            <a:fillRect/>
          </a:stretch>
        </p:blipFill>
        <p:spPr>
          <a:xfrm>
            <a:off x="8566489" y="4978670"/>
            <a:ext cx="1688864" cy="1308137"/>
          </a:xfrm>
          <a:prstGeom prst="rect">
            <a:avLst/>
          </a:prstGeom>
        </p:spPr>
      </p:pic>
      <p:sp>
        <p:nvSpPr>
          <p:cNvPr id="21" name="文本框 20">
            <a:extLst>
              <a:ext uri="{FF2B5EF4-FFF2-40B4-BE49-F238E27FC236}">
                <a16:creationId xmlns:a16="http://schemas.microsoft.com/office/drawing/2014/main" id="{9A20DF0C-A766-3B63-F02B-C75C9F14FCE8}"/>
              </a:ext>
            </a:extLst>
          </p:cNvPr>
          <p:cNvSpPr txBox="1"/>
          <p:nvPr/>
        </p:nvSpPr>
        <p:spPr>
          <a:xfrm>
            <a:off x="5061168" y="3881005"/>
            <a:ext cx="3762568" cy="757643"/>
          </a:xfrm>
          <a:prstGeom prst="rect">
            <a:avLst/>
          </a:prstGeom>
          <a:noFill/>
        </p:spPr>
        <p:txBody>
          <a:bodyPr wrap="square" rtlCol="0">
            <a:spAutoFit/>
          </a:bodyPr>
          <a:lstStyle/>
          <a:p>
            <a:pPr marL="228600" indent="-228600">
              <a:lnSpc>
                <a:spcPts val="1800"/>
              </a:lnSpc>
              <a:buFont typeface="+mj-lt"/>
              <a:buAutoNum type="alphaLcParenR"/>
            </a:pPr>
            <a:r>
              <a:rPr lang="zh-CN" altLang="en-US" sz="1000">
                <a:latin typeface="微软雅黑" panose="020B0503020204020204" pitchFamily="34" charset="-122"/>
                <a:ea typeface="微软雅黑" panose="020B0503020204020204" pitchFamily="34" charset="-122"/>
              </a:rPr>
              <a:t>共视关键帧中通过</a:t>
            </a:r>
            <a:r>
              <a:rPr lang="zh-CN" altLang="en-US" sz="1000">
                <a:solidFill>
                  <a:srgbClr val="C00000"/>
                </a:solidFill>
                <a:latin typeface="微软雅黑" panose="020B0503020204020204" pitchFamily="34" charset="-122"/>
                <a:ea typeface="微软雅黑" panose="020B0503020204020204" pitchFamily="34" charset="-122"/>
              </a:rPr>
              <a:t>词袋匹配</a:t>
            </a:r>
            <a:r>
              <a:rPr lang="zh-CN" altLang="en-US" sz="1000">
                <a:latin typeface="微软雅黑" panose="020B0503020204020204" pitchFamily="34" charset="-122"/>
                <a:ea typeface="微软雅黑" panose="020B0503020204020204" pitchFamily="34" charset="-122"/>
              </a:rPr>
              <a:t>未匹配特征点生成</a:t>
            </a:r>
            <a:r>
              <a:rPr lang="zh-CN" altLang="en-US" sz="1000">
                <a:solidFill>
                  <a:srgbClr val="C00000"/>
                </a:solidFill>
                <a:latin typeface="微软雅黑" panose="020B0503020204020204" pitchFamily="34" charset="-122"/>
                <a:ea typeface="微软雅黑" panose="020B0503020204020204" pitchFamily="34" charset="-122"/>
              </a:rPr>
              <a:t>新地图点</a:t>
            </a:r>
            <a:endParaRPr lang="en-US" altLang="zh-CN" sz="1000">
              <a:solidFill>
                <a:srgbClr val="C00000"/>
              </a:solidFill>
              <a:latin typeface="微软雅黑" panose="020B0503020204020204" pitchFamily="34" charset="-122"/>
              <a:ea typeface="微软雅黑" panose="020B0503020204020204" pitchFamily="34" charset="-122"/>
            </a:endParaRPr>
          </a:p>
          <a:p>
            <a:pPr marL="228600" indent="-228600">
              <a:lnSpc>
                <a:spcPts val="1800"/>
              </a:lnSpc>
              <a:buFont typeface="+mj-lt"/>
              <a:buAutoNum type="alphaLcParenR"/>
            </a:pPr>
            <a:r>
              <a:rPr lang="zh-CN" altLang="en-US" sz="1000">
                <a:latin typeface="微软雅黑" panose="020B0503020204020204" pitchFamily="34" charset="-122"/>
                <a:ea typeface="微软雅黑" panose="020B0503020204020204" pitchFamily="34" charset="-122"/>
              </a:rPr>
              <a:t>对</a:t>
            </a:r>
            <a:r>
              <a:rPr lang="zh-CN" altLang="en-US" sz="1000">
                <a:solidFill>
                  <a:srgbClr val="C00000"/>
                </a:solidFill>
                <a:latin typeface="微软雅黑" panose="020B0503020204020204" pitchFamily="34" charset="-122"/>
                <a:ea typeface="微软雅黑" panose="020B0503020204020204" pitchFamily="34" charset="-122"/>
              </a:rPr>
              <a:t>地图点</a:t>
            </a:r>
            <a:r>
              <a:rPr lang="zh-CN" altLang="en-US" sz="1000">
                <a:latin typeface="微软雅黑" panose="020B0503020204020204" pitchFamily="34" charset="-122"/>
                <a:ea typeface="微软雅黑" panose="020B0503020204020204" pitchFamily="34" charset="-122"/>
              </a:rPr>
              <a:t>正向（反向）</a:t>
            </a:r>
            <a:r>
              <a:rPr lang="zh-CN" altLang="en-US" sz="1000">
                <a:solidFill>
                  <a:srgbClr val="C00000"/>
                </a:solidFill>
                <a:latin typeface="微软雅黑" panose="020B0503020204020204" pitchFamily="34" charset="-122"/>
                <a:ea typeface="微软雅黑" panose="020B0503020204020204" pitchFamily="34" charset="-122"/>
              </a:rPr>
              <a:t>融合</a:t>
            </a:r>
            <a:r>
              <a:rPr lang="zh-CN" altLang="en-US" sz="1000">
                <a:latin typeface="微软雅黑" panose="020B0503020204020204" pitchFamily="34" charset="-122"/>
                <a:ea typeface="微软雅黑" panose="020B0503020204020204" pitchFamily="34" charset="-122"/>
              </a:rPr>
              <a:t>：当前帧投影到共视关键帧</a:t>
            </a:r>
            <a:endParaRPr lang="en-US" altLang="zh-CN" sz="1000">
              <a:latin typeface="微软雅黑" panose="020B0503020204020204" pitchFamily="34" charset="-122"/>
              <a:ea typeface="微软雅黑" panose="020B0503020204020204" pitchFamily="34" charset="-122"/>
            </a:endParaRPr>
          </a:p>
          <a:p>
            <a:pPr marL="228600" indent="-228600">
              <a:lnSpc>
                <a:spcPts val="1800"/>
              </a:lnSpc>
              <a:buFont typeface="+mj-lt"/>
              <a:buAutoNum type="alphaLcParenR"/>
            </a:pPr>
            <a:r>
              <a:rPr lang="zh-CN" altLang="en-US" sz="1000">
                <a:latin typeface="微软雅黑" panose="020B0503020204020204" pitchFamily="34" charset="-122"/>
                <a:ea typeface="微软雅黑" panose="020B0503020204020204" pitchFamily="34" charset="-122"/>
              </a:rPr>
              <a:t>对</a:t>
            </a:r>
            <a:r>
              <a:rPr lang="zh-CN" altLang="en-US" sz="1000">
                <a:solidFill>
                  <a:srgbClr val="C00000"/>
                </a:solidFill>
                <a:latin typeface="微软雅黑" panose="020B0503020204020204" pitchFamily="34" charset="-122"/>
                <a:ea typeface="微软雅黑" panose="020B0503020204020204" pitchFamily="34" charset="-122"/>
              </a:rPr>
              <a:t>地图点</a:t>
            </a:r>
            <a:r>
              <a:rPr lang="zh-CN" altLang="en-US" sz="1000">
                <a:latin typeface="微软雅黑" panose="020B0503020204020204" pitchFamily="34" charset="-122"/>
                <a:ea typeface="微软雅黑" panose="020B0503020204020204" pitchFamily="34" charset="-122"/>
              </a:rPr>
              <a:t>描述子等属性</a:t>
            </a:r>
            <a:r>
              <a:rPr lang="zh-CN" altLang="en-US" sz="1000">
                <a:solidFill>
                  <a:srgbClr val="C00000"/>
                </a:solidFill>
                <a:latin typeface="微软雅黑" panose="020B0503020204020204" pitchFamily="34" charset="-122"/>
                <a:ea typeface="微软雅黑" panose="020B0503020204020204" pitchFamily="34" charset="-122"/>
              </a:rPr>
              <a:t>更新</a:t>
            </a:r>
          </a:p>
        </p:txBody>
      </p:sp>
      <p:sp>
        <p:nvSpPr>
          <p:cNvPr id="24" name="文本框 23">
            <a:extLst>
              <a:ext uri="{FF2B5EF4-FFF2-40B4-BE49-F238E27FC236}">
                <a16:creationId xmlns:a16="http://schemas.microsoft.com/office/drawing/2014/main" id="{95D14020-3D41-D599-D801-131AD4FD5388}"/>
              </a:ext>
            </a:extLst>
          </p:cNvPr>
          <p:cNvSpPr txBox="1"/>
          <p:nvPr/>
        </p:nvSpPr>
        <p:spPr>
          <a:xfrm>
            <a:off x="1427632" y="4810382"/>
            <a:ext cx="1537495" cy="215444"/>
          </a:xfrm>
          <a:prstGeom prst="rect">
            <a:avLst/>
          </a:prstGeom>
          <a:noFill/>
        </p:spPr>
        <p:txBody>
          <a:bodyPr wrap="square">
            <a:spAutoFit/>
          </a:bodyPr>
          <a:lstStyle/>
          <a:p>
            <a:r>
              <a:rPr lang="en-US" altLang="zh-CN" sz="800">
                <a:latin typeface="微软雅黑" panose="020B0503020204020204" pitchFamily="34" charset="-122"/>
                <a:ea typeface="微软雅黑" panose="020B0503020204020204" pitchFamily="34" charset="-122"/>
              </a:rPr>
              <a:t>ORBSLAM</a:t>
            </a:r>
            <a:r>
              <a:rPr lang="zh-CN" altLang="en-US" sz="800">
                <a:latin typeface="微软雅黑" panose="020B0503020204020204" pitchFamily="34" charset="-122"/>
                <a:ea typeface="微软雅黑" panose="020B0503020204020204" pitchFamily="34" charset="-122"/>
              </a:rPr>
              <a:t>系统结构图</a:t>
            </a:r>
          </a:p>
        </p:txBody>
      </p:sp>
      <p:pic>
        <p:nvPicPr>
          <p:cNvPr id="26" name="图片 25">
            <a:extLst>
              <a:ext uri="{FF2B5EF4-FFF2-40B4-BE49-F238E27FC236}">
                <a16:creationId xmlns:a16="http://schemas.microsoft.com/office/drawing/2014/main" id="{783ACE4F-9FBC-E441-572E-ABF959093E72}"/>
              </a:ext>
            </a:extLst>
          </p:cNvPr>
          <p:cNvPicPr>
            <a:picLocks noChangeAspect="1"/>
          </p:cNvPicPr>
          <p:nvPr/>
        </p:nvPicPr>
        <p:blipFill>
          <a:blip r:embed="rId5"/>
          <a:stretch>
            <a:fillRect/>
          </a:stretch>
        </p:blipFill>
        <p:spPr>
          <a:xfrm>
            <a:off x="8566489" y="3653174"/>
            <a:ext cx="2222484" cy="1185001"/>
          </a:xfrm>
          <a:prstGeom prst="rect">
            <a:avLst/>
          </a:prstGeom>
        </p:spPr>
      </p:pic>
      <p:pic>
        <p:nvPicPr>
          <p:cNvPr id="43" name="图片 42" descr="黑暗中的标志&#10;&#10;AI 生成的内容可能不正确。">
            <a:extLst>
              <a:ext uri="{FF2B5EF4-FFF2-40B4-BE49-F238E27FC236}">
                <a16:creationId xmlns:a16="http://schemas.microsoft.com/office/drawing/2014/main" id="{445548F5-7389-7968-D3CD-9D6628211861}"/>
              </a:ext>
            </a:extLst>
          </p:cNvPr>
          <p:cNvPicPr>
            <a:picLocks noChangeAspect="1"/>
          </p:cNvPicPr>
          <p:nvPr/>
        </p:nvPicPr>
        <p:blipFill>
          <a:blip r:embed="rId6"/>
          <a:stretch>
            <a:fillRect/>
          </a:stretch>
        </p:blipFill>
        <p:spPr>
          <a:xfrm>
            <a:off x="9287635" y="1948349"/>
            <a:ext cx="780192" cy="780192"/>
          </a:xfrm>
          <a:prstGeom prst="rect">
            <a:avLst/>
          </a:prstGeom>
        </p:spPr>
      </p:pic>
      <p:grpSp>
        <p:nvGrpSpPr>
          <p:cNvPr id="50" name="组合 49">
            <a:extLst>
              <a:ext uri="{FF2B5EF4-FFF2-40B4-BE49-F238E27FC236}">
                <a16:creationId xmlns:a16="http://schemas.microsoft.com/office/drawing/2014/main" id="{F754B367-FAC5-1EA7-929E-2D79FFE5F8E0}"/>
              </a:ext>
            </a:extLst>
          </p:cNvPr>
          <p:cNvGrpSpPr/>
          <p:nvPr/>
        </p:nvGrpSpPr>
        <p:grpSpPr>
          <a:xfrm>
            <a:off x="8390919" y="1690138"/>
            <a:ext cx="356405" cy="345310"/>
            <a:chOff x="8601211" y="1478164"/>
            <a:chExt cx="356405" cy="345310"/>
          </a:xfrm>
        </p:grpSpPr>
        <p:pic>
          <p:nvPicPr>
            <p:cNvPr id="30" name="图片 29" descr="图标&#10;&#10;AI 生成的内容可能不正确。">
              <a:extLst>
                <a:ext uri="{FF2B5EF4-FFF2-40B4-BE49-F238E27FC236}">
                  <a16:creationId xmlns:a16="http://schemas.microsoft.com/office/drawing/2014/main" id="{0F124AE1-47A4-8603-42D4-C3F9090D171E}"/>
                </a:ext>
              </a:extLst>
            </p:cNvPr>
            <p:cNvPicPr>
              <a:picLocks noChangeAspect="1"/>
            </p:cNvPicPr>
            <p:nvPr/>
          </p:nvPicPr>
          <p:blipFill>
            <a:blip r:embed="rId7"/>
            <a:stretch>
              <a:fillRect/>
            </a:stretch>
          </p:blipFill>
          <p:spPr>
            <a:xfrm>
              <a:off x="8667076" y="1525536"/>
              <a:ext cx="224675" cy="224675"/>
            </a:xfrm>
            <a:prstGeom prst="rect">
              <a:avLst/>
            </a:prstGeom>
          </p:spPr>
        </p:pic>
        <p:pic>
          <p:nvPicPr>
            <p:cNvPr id="35" name="图片 34" descr="图标&#10;&#10;AI 生成的内容可能不正确。">
              <a:extLst>
                <a:ext uri="{FF2B5EF4-FFF2-40B4-BE49-F238E27FC236}">
                  <a16:creationId xmlns:a16="http://schemas.microsoft.com/office/drawing/2014/main" id="{661D6DEF-643B-6F80-D2E9-BEB4F3CF6E82}"/>
                </a:ext>
              </a:extLst>
            </p:cNvPr>
            <p:cNvPicPr>
              <a:picLocks noChangeAspect="1"/>
            </p:cNvPicPr>
            <p:nvPr/>
          </p:nvPicPr>
          <p:blipFill>
            <a:blip r:embed="rId7"/>
            <a:stretch>
              <a:fillRect/>
            </a:stretch>
          </p:blipFill>
          <p:spPr>
            <a:xfrm>
              <a:off x="8601211" y="1478164"/>
              <a:ext cx="224675" cy="224675"/>
            </a:xfrm>
            <a:prstGeom prst="rect">
              <a:avLst/>
            </a:prstGeom>
          </p:spPr>
        </p:pic>
        <p:pic>
          <p:nvPicPr>
            <p:cNvPr id="45" name="图片 44" descr="图标&#10;&#10;AI 生成的内容可能不正确。">
              <a:extLst>
                <a:ext uri="{FF2B5EF4-FFF2-40B4-BE49-F238E27FC236}">
                  <a16:creationId xmlns:a16="http://schemas.microsoft.com/office/drawing/2014/main" id="{0320B076-E67B-2B94-C1A1-6DCDE91A97EB}"/>
                </a:ext>
              </a:extLst>
            </p:cNvPr>
            <p:cNvPicPr>
              <a:picLocks noChangeAspect="1"/>
            </p:cNvPicPr>
            <p:nvPr/>
          </p:nvPicPr>
          <p:blipFill>
            <a:blip r:embed="rId7"/>
            <a:stretch>
              <a:fillRect/>
            </a:stretch>
          </p:blipFill>
          <p:spPr>
            <a:xfrm>
              <a:off x="8732941" y="1598799"/>
              <a:ext cx="224675" cy="224675"/>
            </a:xfrm>
            <a:prstGeom prst="rect">
              <a:avLst/>
            </a:prstGeom>
          </p:spPr>
        </p:pic>
      </p:grpSp>
      <p:pic>
        <p:nvPicPr>
          <p:cNvPr id="46" name="图片 45" descr="图标&#10;&#10;AI 生成的内容可能不正确。">
            <a:extLst>
              <a:ext uri="{FF2B5EF4-FFF2-40B4-BE49-F238E27FC236}">
                <a16:creationId xmlns:a16="http://schemas.microsoft.com/office/drawing/2014/main" id="{C1BA169D-E079-24E9-3B77-F2DBE889FB0F}"/>
              </a:ext>
            </a:extLst>
          </p:cNvPr>
          <p:cNvPicPr>
            <a:picLocks noChangeAspect="1"/>
          </p:cNvPicPr>
          <p:nvPr/>
        </p:nvPicPr>
        <p:blipFill>
          <a:blip r:embed="rId7"/>
          <a:stretch>
            <a:fillRect/>
          </a:stretch>
        </p:blipFill>
        <p:spPr>
          <a:xfrm>
            <a:off x="8302247" y="2248630"/>
            <a:ext cx="224675" cy="224675"/>
          </a:xfrm>
          <a:prstGeom prst="rect">
            <a:avLst/>
          </a:prstGeom>
        </p:spPr>
      </p:pic>
      <p:cxnSp>
        <p:nvCxnSpPr>
          <p:cNvPr id="48" name="直接箭头连接符 47">
            <a:extLst>
              <a:ext uri="{FF2B5EF4-FFF2-40B4-BE49-F238E27FC236}">
                <a16:creationId xmlns:a16="http://schemas.microsoft.com/office/drawing/2014/main" id="{C26E0F3A-E6D3-FB4F-46A2-A46D7B8D5F65}"/>
              </a:ext>
            </a:extLst>
          </p:cNvPr>
          <p:cNvCxnSpPr>
            <a:cxnSpLocks/>
          </p:cNvCxnSpPr>
          <p:nvPr/>
        </p:nvCxnSpPr>
        <p:spPr>
          <a:xfrm>
            <a:off x="8595979" y="2035448"/>
            <a:ext cx="0" cy="216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图片 51" descr="形状&#10;&#10;AI 生成的内容可能不正确。">
            <a:extLst>
              <a:ext uri="{FF2B5EF4-FFF2-40B4-BE49-F238E27FC236}">
                <a16:creationId xmlns:a16="http://schemas.microsoft.com/office/drawing/2014/main" id="{FFEAFB7A-D2DF-23FB-A3E6-A49437A32DBF}"/>
              </a:ext>
            </a:extLst>
          </p:cNvPr>
          <p:cNvPicPr>
            <a:picLocks noChangeAspect="1"/>
          </p:cNvPicPr>
          <p:nvPr/>
        </p:nvPicPr>
        <p:blipFill>
          <a:blip r:embed="rId8"/>
          <a:stretch>
            <a:fillRect/>
          </a:stretch>
        </p:blipFill>
        <p:spPr>
          <a:xfrm>
            <a:off x="8650367" y="2216900"/>
            <a:ext cx="278249" cy="278249"/>
          </a:xfrm>
          <a:prstGeom prst="rect">
            <a:avLst/>
          </a:prstGeom>
        </p:spPr>
      </p:pic>
      <p:pic>
        <p:nvPicPr>
          <p:cNvPr id="56" name="图片 55" descr="形状&#10;&#10;AI 生成的内容可能不正确。">
            <a:extLst>
              <a:ext uri="{FF2B5EF4-FFF2-40B4-BE49-F238E27FC236}">
                <a16:creationId xmlns:a16="http://schemas.microsoft.com/office/drawing/2014/main" id="{9B5D3269-F5F8-572C-78EB-683524FA7466}"/>
              </a:ext>
            </a:extLst>
          </p:cNvPr>
          <p:cNvPicPr>
            <a:picLocks noChangeAspect="1"/>
          </p:cNvPicPr>
          <p:nvPr/>
        </p:nvPicPr>
        <p:blipFill>
          <a:blip r:embed="rId9"/>
          <a:stretch>
            <a:fillRect/>
          </a:stretch>
        </p:blipFill>
        <p:spPr>
          <a:xfrm>
            <a:off x="8505214" y="2263489"/>
            <a:ext cx="203420" cy="203420"/>
          </a:xfrm>
          <a:prstGeom prst="rect">
            <a:avLst/>
          </a:prstGeom>
        </p:spPr>
      </p:pic>
      <p:cxnSp>
        <p:nvCxnSpPr>
          <p:cNvPr id="57" name="直接箭头连接符 56">
            <a:extLst>
              <a:ext uri="{FF2B5EF4-FFF2-40B4-BE49-F238E27FC236}">
                <a16:creationId xmlns:a16="http://schemas.microsoft.com/office/drawing/2014/main" id="{88BC2871-DEEA-BEFE-CAB5-15C8741156E8}"/>
              </a:ext>
            </a:extLst>
          </p:cNvPr>
          <p:cNvCxnSpPr>
            <a:cxnSpLocks/>
          </p:cNvCxnSpPr>
          <p:nvPr/>
        </p:nvCxnSpPr>
        <p:spPr>
          <a:xfrm>
            <a:off x="8595979" y="2473305"/>
            <a:ext cx="0" cy="21638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56D7D81E-7FB6-AF46-6C2A-A1A8FCC9D425}"/>
              </a:ext>
            </a:extLst>
          </p:cNvPr>
          <p:cNvCxnSpPr>
            <a:cxnSpLocks/>
          </p:cNvCxnSpPr>
          <p:nvPr/>
        </p:nvCxnSpPr>
        <p:spPr>
          <a:xfrm flipV="1">
            <a:off x="8595979" y="2682978"/>
            <a:ext cx="659146" cy="6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标题 1">
            <a:extLst>
              <a:ext uri="{FF2B5EF4-FFF2-40B4-BE49-F238E27FC236}">
                <a16:creationId xmlns:a16="http://schemas.microsoft.com/office/drawing/2014/main" id="{87A0CF89-CFEB-37A7-788A-0CDC7A5A78D9}"/>
              </a:ext>
            </a:extLst>
          </p:cNvPr>
          <p:cNvSpPr>
            <a:spLocks noGrp="1"/>
          </p:cNvSpPr>
          <p:nvPr>
            <p:ph type="title"/>
          </p:nvPr>
        </p:nvSpPr>
        <p:spPr>
          <a:xfrm>
            <a:off x="614680" y="203200"/>
            <a:ext cx="6642100" cy="73024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ORBSLAM</a:t>
            </a:r>
            <a:r>
              <a:rPr kumimoji="0" lang="zh-CN" altLang="en-US"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原理</a:t>
            </a:r>
            <a:endParaRPr kumimoji="0" lang="zh-CN" altLang="en-US" sz="36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sp>
        <p:nvSpPr>
          <p:cNvPr id="13" name="箭头: 燕尾形 12">
            <a:extLst>
              <a:ext uri="{FF2B5EF4-FFF2-40B4-BE49-F238E27FC236}">
                <a16:creationId xmlns:a16="http://schemas.microsoft.com/office/drawing/2014/main" id="{5EE05320-AB1F-9C9C-1429-5D20B3A565A1}"/>
              </a:ext>
            </a:extLst>
          </p:cNvPr>
          <p:cNvSpPr/>
          <p:nvPr/>
        </p:nvSpPr>
        <p:spPr>
          <a:xfrm>
            <a:off x="3921373" y="3389703"/>
            <a:ext cx="421967" cy="367196"/>
          </a:xfrm>
          <a:prstGeom prst="notch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灯片编号占位符 2">
            <a:extLst>
              <a:ext uri="{FF2B5EF4-FFF2-40B4-BE49-F238E27FC236}">
                <a16:creationId xmlns:a16="http://schemas.microsoft.com/office/drawing/2014/main" id="{1E203F21-5CE2-C87A-217F-3F187C7EF507}"/>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13</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68771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182DC-F258-08F5-DB29-6FA98AE270B6}"/>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7FD83BAF-2C42-2598-E380-27F5B28C1C6A}"/>
              </a:ext>
            </a:extLst>
          </p:cNvPr>
          <p:cNvSpPr/>
          <p:nvPr/>
        </p:nvSpPr>
        <p:spPr>
          <a:xfrm>
            <a:off x="498836" y="1045525"/>
            <a:ext cx="3113844"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rgbClr val="002060"/>
                </a:solidFill>
                <a:latin typeface="微软雅黑" panose="020B0503020204020204" pitchFamily="34" charset="-122"/>
                <a:ea typeface="微软雅黑" panose="020B0503020204020204" pitchFamily="34" charset="-122"/>
              </a:rPr>
              <a:t>ORBSLAM</a:t>
            </a:r>
            <a:r>
              <a:rPr lang="zh-CN" altLang="en-US" b="1" kern="0">
                <a:solidFill>
                  <a:srgbClr val="002060"/>
                </a:solidFill>
                <a:latin typeface="微软雅黑" panose="020B0503020204020204" pitchFamily="34" charset="-122"/>
                <a:ea typeface="微软雅黑" panose="020B0503020204020204" pitchFamily="34" charset="-122"/>
              </a:rPr>
              <a:t>原理</a:t>
            </a:r>
            <a:endParaRPr lang="zh-CN" altLang="en-US" b="1" kern="0" dirty="0">
              <a:solidFill>
                <a:srgbClr val="002060"/>
              </a:solidFill>
              <a:latin typeface="微软雅黑" panose="020B0503020204020204" pitchFamily="34" charset="-122"/>
              <a:ea typeface="微软雅黑" panose="020B0503020204020204" pitchFamily="34" charset="-122"/>
            </a:endParaRPr>
          </a:p>
        </p:txBody>
      </p:sp>
      <p:pic>
        <p:nvPicPr>
          <p:cNvPr id="45" name="图片 44">
            <a:extLst>
              <a:ext uri="{FF2B5EF4-FFF2-40B4-BE49-F238E27FC236}">
                <a16:creationId xmlns:a16="http://schemas.microsoft.com/office/drawing/2014/main" id="{BFF34046-2CEE-4D19-8EFB-799AD467818A}"/>
              </a:ext>
            </a:extLst>
          </p:cNvPr>
          <p:cNvPicPr>
            <a:picLocks noChangeAspect="1"/>
          </p:cNvPicPr>
          <p:nvPr/>
        </p:nvPicPr>
        <p:blipFill>
          <a:blip r:embed="rId3"/>
          <a:stretch>
            <a:fillRect/>
          </a:stretch>
        </p:blipFill>
        <p:spPr>
          <a:xfrm>
            <a:off x="775981" y="2522394"/>
            <a:ext cx="2840799" cy="2266835"/>
          </a:xfrm>
          <a:prstGeom prst="rect">
            <a:avLst/>
          </a:prstGeom>
        </p:spPr>
      </p:pic>
      <p:grpSp>
        <p:nvGrpSpPr>
          <p:cNvPr id="16" name="组合 15">
            <a:extLst>
              <a:ext uri="{FF2B5EF4-FFF2-40B4-BE49-F238E27FC236}">
                <a16:creationId xmlns:a16="http://schemas.microsoft.com/office/drawing/2014/main" id="{E09D4DFF-D94E-45D4-96C7-8EDC96596C4E}"/>
              </a:ext>
            </a:extLst>
          </p:cNvPr>
          <p:cNvGrpSpPr/>
          <p:nvPr/>
        </p:nvGrpSpPr>
        <p:grpSpPr>
          <a:xfrm>
            <a:off x="721696" y="1491821"/>
            <a:ext cx="2949369" cy="944532"/>
            <a:chOff x="721696" y="1491821"/>
            <a:chExt cx="2949369" cy="944532"/>
          </a:xfrm>
        </p:grpSpPr>
        <p:sp>
          <p:nvSpPr>
            <p:cNvPr id="17" name="矩形 16">
              <a:extLst>
                <a:ext uri="{FF2B5EF4-FFF2-40B4-BE49-F238E27FC236}">
                  <a16:creationId xmlns:a16="http://schemas.microsoft.com/office/drawing/2014/main" id="{B5AAA352-9D48-8122-EE54-879CA5418DF4}"/>
                </a:ext>
              </a:extLst>
            </p:cNvPr>
            <p:cNvSpPr/>
            <p:nvPr/>
          </p:nvSpPr>
          <p:spPr>
            <a:xfrm>
              <a:off x="721698" y="1491821"/>
              <a:ext cx="2949367" cy="944532"/>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0" name="文本框 19">
              <a:extLst>
                <a:ext uri="{FF2B5EF4-FFF2-40B4-BE49-F238E27FC236}">
                  <a16:creationId xmlns:a16="http://schemas.microsoft.com/office/drawing/2014/main" id="{B14D29EC-8D66-D19F-1005-62AD7B0BE563}"/>
                </a:ext>
              </a:extLst>
            </p:cNvPr>
            <p:cNvSpPr txBox="1"/>
            <p:nvPr/>
          </p:nvSpPr>
          <p:spPr>
            <a:xfrm>
              <a:off x="721698" y="1511615"/>
              <a:ext cx="16098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Tracking</a:t>
              </a:r>
              <a:r>
                <a:rPr lang="zh-CN" altLang="en-US" sz="1200">
                  <a:latin typeface="微软雅黑" panose="020B0503020204020204" pitchFamily="34" charset="-122"/>
                  <a:ea typeface="微软雅黑" panose="020B0503020204020204" pitchFamily="34" charset="-122"/>
                </a:rPr>
                <a:t>：跟踪线程</a:t>
              </a:r>
            </a:p>
          </p:txBody>
        </p:sp>
        <p:sp>
          <p:nvSpPr>
            <p:cNvPr id="22" name="文本框 21">
              <a:extLst>
                <a:ext uri="{FF2B5EF4-FFF2-40B4-BE49-F238E27FC236}">
                  <a16:creationId xmlns:a16="http://schemas.microsoft.com/office/drawing/2014/main" id="{0D72CF64-FFB3-1271-C1F2-410FA76AC22E}"/>
                </a:ext>
              </a:extLst>
            </p:cNvPr>
            <p:cNvSpPr txBox="1"/>
            <p:nvPr/>
          </p:nvSpPr>
          <p:spPr>
            <a:xfrm>
              <a:off x="721697" y="1740874"/>
              <a:ext cx="2052165"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LocalMapping</a:t>
              </a:r>
              <a:r>
                <a:rPr lang="zh-CN" altLang="en-US" sz="1200" i="0">
                  <a:effectLst/>
                  <a:latin typeface="微软雅黑" panose="020B0503020204020204" pitchFamily="34" charset="-122"/>
                  <a:ea typeface="微软雅黑" panose="020B0503020204020204" pitchFamily="34" charset="-122"/>
                </a:rPr>
                <a:t>：建图线程</a:t>
              </a:r>
              <a:endParaRPr lang="en-US" altLang="zh-CN" sz="1200" i="0">
                <a:effectLst/>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B4C72F22-2B40-E2CF-72E0-A288BB1BDEAD}"/>
                </a:ext>
              </a:extLst>
            </p:cNvPr>
            <p:cNvSpPr txBox="1"/>
            <p:nvPr/>
          </p:nvSpPr>
          <p:spPr>
            <a:xfrm>
              <a:off x="721696" y="2017139"/>
              <a:ext cx="1915909"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solidFill>
                    <a:srgbClr val="C00000"/>
                  </a:solidFill>
                  <a:effectLst/>
                  <a:latin typeface="微软雅黑" panose="020B0503020204020204" pitchFamily="34" charset="-122"/>
                  <a:ea typeface="微软雅黑" panose="020B0503020204020204" pitchFamily="34" charset="-122"/>
                </a:rPr>
                <a:t>LoopClosing</a:t>
              </a:r>
              <a:r>
                <a:rPr lang="zh-CN" altLang="en-US" sz="1200">
                  <a:latin typeface="微软雅黑" panose="020B0503020204020204" pitchFamily="34" charset="-122"/>
                  <a:ea typeface="微软雅黑" panose="020B0503020204020204" pitchFamily="34" charset="-122"/>
                </a:rPr>
                <a:t>：闭环检测</a:t>
              </a:r>
              <a:endParaRPr lang="en-US" altLang="zh-CN" sz="1200" i="0">
                <a:effectLst/>
                <a:latin typeface="微软雅黑" panose="020B0503020204020204" pitchFamily="34" charset="-122"/>
                <a:ea typeface="微软雅黑" panose="020B0503020204020204" pitchFamily="34" charset="-122"/>
              </a:endParaRPr>
            </a:p>
          </p:txBody>
        </p:sp>
      </p:grpSp>
      <p:sp>
        <p:nvSpPr>
          <p:cNvPr id="25" name="文本框 24">
            <a:extLst>
              <a:ext uri="{FF2B5EF4-FFF2-40B4-BE49-F238E27FC236}">
                <a16:creationId xmlns:a16="http://schemas.microsoft.com/office/drawing/2014/main" id="{ED6B3CD6-D962-3CA0-13C0-77D03414F532}"/>
              </a:ext>
            </a:extLst>
          </p:cNvPr>
          <p:cNvSpPr txBox="1"/>
          <p:nvPr/>
        </p:nvSpPr>
        <p:spPr>
          <a:xfrm>
            <a:off x="1427632" y="4810382"/>
            <a:ext cx="1537495" cy="215444"/>
          </a:xfrm>
          <a:prstGeom prst="rect">
            <a:avLst/>
          </a:prstGeom>
          <a:noFill/>
        </p:spPr>
        <p:txBody>
          <a:bodyPr wrap="square">
            <a:spAutoFit/>
          </a:bodyPr>
          <a:lstStyle/>
          <a:p>
            <a:r>
              <a:rPr lang="en-US" altLang="zh-CN" sz="800">
                <a:latin typeface="微软雅黑" panose="020B0503020204020204" pitchFamily="34" charset="-122"/>
                <a:ea typeface="微软雅黑" panose="020B0503020204020204" pitchFamily="34" charset="-122"/>
              </a:rPr>
              <a:t>ORBSLAM</a:t>
            </a:r>
            <a:r>
              <a:rPr lang="zh-CN" altLang="en-US" sz="800">
                <a:latin typeface="微软雅黑" panose="020B0503020204020204" pitchFamily="34" charset="-122"/>
                <a:ea typeface="微软雅黑" panose="020B0503020204020204" pitchFamily="34" charset="-122"/>
              </a:rPr>
              <a:t>系统结构图</a:t>
            </a:r>
          </a:p>
        </p:txBody>
      </p:sp>
      <p:sp>
        <p:nvSpPr>
          <p:cNvPr id="26" name="矩形 25">
            <a:extLst>
              <a:ext uri="{FF2B5EF4-FFF2-40B4-BE49-F238E27FC236}">
                <a16:creationId xmlns:a16="http://schemas.microsoft.com/office/drawing/2014/main" id="{E59B8CA4-1994-191C-860D-3A6BC77A54E0}"/>
              </a:ext>
            </a:extLst>
          </p:cNvPr>
          <p:cNvSpPr/>
          <p:nvPr/>
        </p:nvSpPr>
        <p:spPr>
          <a:xfrm>
            <a:off x="721696" y="5229070"/>
            <a:ext cx="1377074"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闭环检测线程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0867CD53-BB28-EEDA-3CD8-D59C75809599}"/>
              </a:ext>
            </a:extLst>
          </p:cNvPr>
          <p:cNvSpPr/>
          <p:nvPr/>
        </p:nvSpPr>
        <p:spPr>
          <a:xfrm>
            <a:off x="4286949" y="1386122"/>
            <a:ext cx="1490619"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lvl="0">
              <a:lnSpc>
                <a:spcPct val="115000"/>
              </a:lnSpc>
              <a:spcAft>
                <a:spcPts val="800"/>
              </a:spcAft>
              <a:buSzPts val="1000"/>
              <a:tabLst>
                <a:tab pos="457200" algn="l"/>
              </a:tabLst>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闭环检测</a:t>
            </a:r>
            <a:endParaRPr lang="zh-CN" alt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3" name="组合 92">
            <a:extLst>
              <a:ext uri="{FF2B5EF4-FFF2-40B4-BE49-F238E27FC236}">
                <a16:creationId xmlns:a16="http://schemas.microsoft.com/office/drawing/2014/main" id="{31D91E99-E869-2A71-0656-BBEE57F704E1}"/>
              </a:ext>
            </a:extLst>
          </p:cNvPr>
          <p:cNvGrpSpPr/>
          <p:nvPr/>
        </p:nvGrpSpPr>
        <p:grpSpPr>
          <a:xfrm>
            <a:off x="7986230" y="2274436"/>
            <a:ext cx="2072813" cy="717861"/>
            <a:chOff x="7819300" y="2489782"/>
            <a:chExt cx="2072813" cy="717861"/>
          </a:xfrm>
        </p:grpSpPr>
        <p:grpSp>
          <p:nvGrpSpPr>
            <p:cNvPr id="87" name="组合 86">
              <a:extLst>
                <a:ext uri="{FF2B5EF4-FFF2-40B4-BE49-F238E27FC236}">
                  <a16:creationId xmlns:a16="http://schemas.microsoft.com/office/drawing/2014/main" id="{E66EED04-BB66-E299-54AB-FA32AE33484D}"/>
                </a:ext>
              </a:extLst>
            </p:cNvPr>
            <p:cNvGrpSpPr/>
            <p:nvPr/>
          </p:nvGrpSpPr>
          <p:grpSpPr>
            <a:xfrm>
              <a:off x="7824645" y="2489782"/>
              <a:ext cx="429994" cy="215444"/>
              <a:chOff x="6387285" y="2429956"/>
              <a:chExt cx="429994" cy="215444"/>
            </a:xfrm>
          </p:grpSpPr>
          <p:sp>
            <p:nvSpPr>
              <p:cNvPr id="68" name="椭圆 67">
                <a:extLst>
                  <a:ext uri="{FF2B5EF4-FFF2-40B4-BE49-F238E27FC236}">
                    <a16:creationId xmlns:a16="http://schemas.microsoft.com/office/drawing/2014/main" id="{F5F49C71-FFAF-9390-A9BB-61C33AB71CB7}"/>
                  </a:ext>
                </a:extLst>
              </p:cNvPr>
              <p:cNvSpPr/>
              <p:nvPr/>
            </p:nvSpPr>
            <p:spPr>
              <a:xfrm>
                <a:off x="6387285" y="2497089"/>
                <a:ext cx="82977" cy="8022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0B52A0EC-DCB1-2F9D-13B6-DBEC21919F92}"/>
                  </a:ext>
                </a:extLst>
              </p:cNvPr>
              <p:cNvSpPr txBox="1"/>
              <p:nvPr/>
            </p:nvSpPr>
            <p:spPr>
              <a:xfrm>
                <a:off x="6427429" y="2429956"/>
                <a:ext cx="389850" cy="215444"/>
              </a:xfrm>
              <a:prstGeom prst="rect">
                <a:avLst/>
              </a:prstGeom>
              <a:noFill/>
            </p:spPr>
            <p:txBody>
              <a:bodyPr wrap="none" rtlCol="0">
                <a:spAutoFit/>
              </a:bodyPr>
              <a:lstStyle/>
              <a:p>
                <a:r>
                  <a:rPr lang="zh-CN" altLang="en-US" sz="800">
                    <a:latin typeface="微软雅黑" panose="020B0503020204020204" pitchFamily="34" charset="-122"/>
                    <a:ea typeface="微软雅黑" panose="020B0503020204020204" pitchFamily="34" charset="-122"/>
                  </a:rPr>
                  <a:t>原点</a:t>
                </a:r>
              </a:p>
            </p:txBody>
          </p:sp>
        </p:grpSp>
        <p:grpSp>
          <p:nvGrpSpPr>
            <p:cNvPr id="88" name="组合 87">
              <a:extLst>
                <a:ext uri="{FF2B5EF4-FFF2-40B4-BE49-F238E27FC236}">
                  <a16:creationId xmlns:a16="http://schemas.microsoft.com/office/drawing/2014/main" id="{FD820656-DABF-18F5-8A15-4C6010F48E78}"/>
                </a:ext>
              </a:extLst>
            </p:cNvPr>
            <p:cNvGrpSpPr/>
            <p:nvPr/>
          </p:nvGrpSpPr>
          <p:grpSpPr>
            <a:xfrm>
              <a:off x="7819301" y="2655677"/>
              <a:ext cx="739114" cy="215444"/>
              <a:chOff x="6381941" y="2595851"/>
              <a:chExt cx="739114" cy="215444"/>
            </a:xfrm>
          </p:grpSpPr>
          <p:sp>
            <p:nvSpPr>
              <p:cNvPr id="70" name="椭圆 69">
                <a:extLst>
                  <a:ext uri="{FF2B5EF4-FFF2-40B4-BE49-F238E27FC236}">
                    <a16:creationId xmlns:a16="http://schemas.microsoft.com/office/drawing/2014/main" id="{DE260821-DFFA-D312-1A41-1176BD0C1962}"/>
                  </a:ext>
                </a:extLst>
              </p:cNvPr>
              <p:cNvSpPr/>
              <p:nvPr/>
            </p:nvSpPr>
            <p:spPr>
              <a:xfrm>
                <a:off x="6381941" y="2672173"/>
                <a:ext cx="82977" cy="8022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89CA15BD-9148-E111-5521-BA644FA9073A}"/>
                  </a:ext>
                </a:extLst>
              </p:cNvPr>
              <p:cNvSpPr txBox="1"/>
              <p:nvPr/>
            </p:nvSpPr>
            <p:spPr>
              <a:xfrm>
                <a:off x="6423428" y="2595851"/>
                <a:ext cx="697627" cy="215444"/>
              </a:xfrm>
              <a:prstGeom prst="rect">
                <a:avLst/>
              </a:prstGeom>
              <a:noFill/>
            </p:spPr>
            <p:txBody>
              <a:bodyPr wrap="none" rtlCol="0">
                <a:spAutoFit/>
              </a:bodyPr>
              <a:lstStyle/>
              <a:p>
                <a:r>
                  <a:rPr lang="zh-CN" altLang="en-US" sz="800">
                    <a:latin typeface="微软雅黑" panose="020B0503020204020204" pitchFamily="34" charset="-122"/>
                    <a:ea typeface="微软雅黑" panose="020B0503020204020204" pitchFamily="34" charset="-122"/>
                  </a:rPr>
                  <a:t>当前关键帧</a:t>
                </a:r>
              </a:p>
            </p:txBody>
          </p:sp>
        </p:grpSp>
        <p:grpSp>
          <p:nvGrpSpPr>
            <p:cNvPr id="89" name="组合 88">
              <a:extLst>
                <a:ext uri="{FF2B5EF4-FFF2-40B4-BE49-F238E27FC236}">
                  <a16:creationId xmlns:a16="http://schemas.microsoft.com/office/drawing/2014/main" id="{76571CA5-7379-336B-BFB1-AD68047C9584}"/>
                </a:ext>
              </a:extLst>
            </p:cNvPr>
            <p:cNvGrpSpPr/>
            <p:nvPr/>
          </p:nvGrpSpPr>
          <p:grpSpPr>
            <a:xfrm>
              <a:off x="7819300" y="2806798"/>
              <a:ext cx="1353539" cy="215444"/>
              <a:chOff x="6381940" y="2746972"/>
              <a:chExt cx="1353539" cy="215444"/>
            </a:xfrm>
          </p:grpSpPr>
          <p:sp>
            <p:nvSpPr>
              <p:cNvPr id="73" name="椭圆 72">
                <a:extLst>
                  <a:ext uri="{FF2B5EF4-FFF2-40B4-BE49-F238E27FC236}">
                    <a16:creationId xmlns:a16="http://schemas.microsoft.com/office/drawing/2014/main" id="{EB119978-EC34-B1E1-4848-E34EF4718E91}"/>
                  </a:ext>
                </a:extLst>
              </p:cNvPr>
              <p:cNvSpPr/>
              <p:nvPr/>
            </p:nvSpPr>
            <p:spPr>
              <a:xfrm rot="1839284">
                <a:off x="6381940" y="2826220"/>
                <a:ext cx="82977" cy="8022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a:extLst>
                  <a:ext uri="{FF2B5EF4-FFF2-40B4-BE49-F238E27FC236}">
                    <a16:creationId xmlns:a16="http://schemas.microsoft.com/office/drawing/2014/main" id="{79B5490D-E0B7-12B4-94F8-088832138B1D}"/>
                  </a:ext>
                </a:extLst>
              </p:cNvPr>
              <p:cNvSpPr txBox="1"/>
              <p:nvPr/>
            </p:nvSpPr>
            <p:spPr>
              <a:xfrm>
                <a:off x="6422299" y="2746972"/>
                <a:ext cx="1313180" cy="215444"/>
              </a:xfrm>
              <a:prstGeom prst="rect">
                <a:avLst/>
              </a:prstGeom>
              <a:noFill/>
            </p:spPr>
            <p:txBody>
              <a:bodyPr wrap="none" rtlCol="0">
                <a:spAutoFit/>
              </a:bodyPr>
              <a:lstStyle/>
              <a:p>
                <a:r>
                  <a:rPr lang="zh-CN" altLang="en-US" sz="800">
                    <a:latin typeface="微软雅黑" panose="020B0503020204020204" pitchFamily="34" charset="-122"/>
                    <a:ea typeface="微软雅黑" panose="020B0503020204020204" pitchFamily="34" charset="-122"/>
                  </a:rPr>
                  <a:t>当前关键帧的连接关键帧</a:t>
                </a:r>
              </a:p>
            </p:txBody>
          </p:sp>
        </p:grpSp>
        <p:grpSp>
          <p:nvGrpSpPr>
            <p:cNvPr id="90" name="组合 89">
              <a:extLst>
                <a:ext uri="{FF2B5EF4-FFF2-40B4-BE49-F238E27FC236}">
                  <a16:creationId xmlns:a16="http://schemas.microsoft.com/office/drawing/2014/main" id="{E7BAC297-FB54-8182-071D-D8685D1EF963}"/>
                </a:ext>
              </a:extLst>
            </p:cNvPr>
            <p:cNvGrpSpPr/>
            <p:nvPr/>
          </p:nvGrpSpPr>
          <p:grpSpPr>
            <a:xfrm>
              <a:off x="7819301" y="2992199"/>
              <a:ext cx="2072812" cy="215444"/>
              <a:chOff x="6381941" y="2932373"/>
              <a:chExt cx="2072812" cy="215444"/>
            </a:xfrm>
          </p:grpSpPr>
          <p:sp>
            <p:nvSpPr>
              <p:cNvPr id="75" name="椭圆 74">
                <a:extLst>
                  <a:ext uri="{FF2B5EF4-FFF2-40B4-BE49-F238E27FC236}">
                    <a16:creationId xmlns:a16="http://schemas.microsoft.com/office/drawing/2014/main" id="{D466247D-4054-AA7D-DA94-FED8D56AF4F6}"/>
                  </a:ext>
                </a:extLst>
              </p:cNvPr>
              <p:cNvSpPr/>
              <p:nvPr/>
            </p:nvSpPr>
            <p:spPr>
              <a:xfrm>
                <a:off x="6381941" y="2997472"/>
                <a:ext cx="82977" cy="8022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9D4B50E4-A7E6-DA47-FAED-3A5D63C47DD8}"/>
                  </a:ext>
                </a:extLst>
              </p:cNvPr>
              <p:cNvSpPr txBox="1"/>
              <p:nvPr/>
            </p:nvSpPr>
            <p:spPr>
              <a:xfrm>
                <a:off x="6423428" y="2932373"/>
                <a:ext cx="2031325" cy="215444"/>
              </a:xfrm>
              <a:prstGeom prst="rect">
                <a:avLst/>
              </a:prstGeom>
              <a:noFill/>
            </p:spPr>
            <p:txBody>
              <a:bodyPr wrap="none" rtlCol="0">
                <a:spAutoFit/>
              </a:bodyPr>
              <a:lstStyle/>
              <a:p>
                <a:r>
                  <a:rPr lang="zh-CN" altLang="en-US" sz="800">
                    <a:latin typeface="微软雅黑" panose="020B0503020204020204" pitchFamily="34" charset="-122"/>
                    <a:ea typeface="微软雅黑" panose="020B0503020204020204" pitchFamily="34" charset="-122"/>
                  </a:rPr>
                  <a:t>闭环候选关键帧（不和当前关键帧连接）</a:t>
                </a:r>
              </a:p>
            </p:txBody>
          </p:sp>
        </p:grpSp>
      </p:grpSp>
      <p:sp>
        <p:nvSpPr>
          <p:cNvPr id="83" name="文本框 82">
            <a:extLst>
              <a:ext uri="{FF2B5EF4-FFF2-40B4-BE49-F238E27FC236}">
                <a16:creationId xmlns:a16="http://schemas.microsoft.com/office/drawing/2014/main" id="{E43E29DD-C715-1044-755F-C4A037AF4132}"/>
              </a:ext>
            </a:extLst>
          </p:cNvPr>
          <p:cNvSpPr txBox="1"/>
          <p:nvPr/>
        </p:nvSpPr>
        <p:spPr>
          <a:xfrm>
            <a:off x="785195" y="5503287"/>
            <a:ext cx="2922595" cy="526811"/>
          </a:xfrm>
          <a:prstGeom prst="rect">
            <a:avLst/>
          </a:prstGeom>
          <a:noFill/>
        </p:spPr>
        <p:txBody>
          <a:bodyPr wrap="none" rtlCol="0">
            <a:spAutoFit/>
          </a:bodyPr>
          <a:lstStyle/>
          <a:p>
            <a:pPr marL="171450" indent="-171450">
              <a:lnSpc>
                <a:spcPts val="1800"/>
              </a:lnSpc>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rPr>
              <a:t>判断是否经过同一地点，即可进行全局优化，</a:t>
            </a:r>
            <a:endParaRPr lang="en-US" altLang="zh-CN" sz="1000">
              <a:latin typeface="微软雅黑" panose="020B0503020204020204" pitchFamily="34" charset="-122"/>
              <a:ea typeface="微软雅黑" panose="020B0503020204020204" pitchFamily="34" charset="-122"/>
            </a:endParaRPr>
          </a:p>
          <a:p>
            <a:pPr>
              <a:lnSpc>
                <a:spcPts val="1800"/>
              </a:lnSpc>
            </a:pPr>
            <a:r>
              <a:rPr lang="zh-CN" altLang="en-US" sz="1000">
                <a:latin typeface="微软雅黑" panose="020B0503020204020204" pitchFamily="34" charset="-122"/>
                <a:ea typeface="微软雅黑" panose="020B0503020204020204" pitchFamily="34" charset="-122"/>
              </a:rPr>
              <a:t>消除累计轨迹误差和地图误差</a:t>
            </a:r>
          </a:p>
        </p:txBody>
      </p:sp>
      <p:grpSp>
        <p:nvGrpSpPr>
          <p:cNvPr id="92" name="组合 91">
            <a:extLst>
              <a:ext uri="{FF2B5EF4-FFF2-40B4-BE49-F238E27FC236}">
                <a16:creationId xmlns:a16="http://schemas.microsoft.com/office/drawing/2014/main" id="{5D1787EF-3A29-4831-C009-2DB89E4C87E8}"/>
              </a:ext>
            </a:extLst>
          </p:cNvPr>
          <p:cNvGrpSpPr/>
          <p:nvPr/>
        </p:nvGrpSpPr>
        <p:grpSpPr>
          <a:xfrm>
            <a:off x="6416248" y="1467320"/>
            <a:ext cx="1401322" cy="1554621"/>
            <a:chOff x="4607144" y="1622810"/>
            <a:chExt cx="1401322" cy="1554621"/>
          </a:xfrm>
        </p:grpSpPr>
        <p:cxnSp>
          <p:nvCxnSpPr>
            <p:cNvPr id="53" name="直接连接符 52">
              <a:extLst>
                <a:ext uri="{FF2B5EF4-FFF2-40B4-BE49-F238E27FC236}">
                  <a16:creationId xmlns:a16="http://schemas.microsoft.com/office/drawing/2014/main" id="{BBF20308-4D2E-2362-0C84-DD2AAE5EDC9C}"/>
                </a:ext>
              </a:extLst>
            </p:cNvPr>
            <p:cNvCxnSpPr>
              <a:cxnSpLocks/>
              <a:stCxn id="46" idx="0"/>
              <a:endCxn id="48" idx="4"/>
            </p:cNvCxnSpPr>
            <p:nvPr/>
          </p:nvCxnSpPr>
          <p:spPr>
            <a:xfrm flipV="1">
              <a:off x="5486148" y="2774068"/>
              <a:ext cx="70062" cy="12139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ADDFAAD1-D038-D9CB-22C2-A4BCE428787D}"/>
                </a:ext>
              </a:extLst>
            </p:cNvPr>
            <p:cNvCxnSpPr>
              <a:cxnSpLocks/>
              <a:stCxn id="49" idx="5"/>
              <a:endCxn id="46" idx="2"/>
            </p:cNvCxnSpPr>
            <p:nvPr/>
          </p:nvCxnSpPr>
          <p:spPr>
            <a:xfrm flipV="1">
              <a:off x="5322713" y="2935576"/>
              <a:ext cx="121946" cy="11042"/>
            </a:xfrm>
            <a:prstGeom prst="line">
              <a:avLst/>
            </a:prstGeom>
            <a:ln>
              <a:solidFill>
                <a:srgbClr val="4472C4"/>
              </a:solidFill>
              <a:prstDash val="solid"/>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FB31696-58A5-98BE-F5E1-8F0CB31EA51B}"/>
                </a:ext>
              </a:extLst>
            </p:cNvPr>
            <p:cNvCxnSpPr>
              <a:cxnSpLocks/>
              <a:endCxn id="42" idx="1"/>
            </p:cNvCxnSpPr>
            <p:nvPr/>
          </p:nvCxnSpPr>
          <p:spPr>
            <a:xfrm>
              <a:off x="5489966" y="2972438"/>
              <a:ext cx="25885" cy="107375"/>
            </a:xfrm>
            <a:prstGeom prst="line">
              <a:avLst/>
            </a:prstGeom>
            <a:ln>
              <a:solidFill>
                <a:srgbClr val="4472C4"/>
              </a:solidFill>
              <a:prstDash val="solid"/>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A66D79E6-DAAE-9F0D-11FA-D0064FDDD0C3}"/>
                </a:ext>
              </a:extLst>
            </p:cNvPr>
            <p:cNvCxnSpPr>
              <a:cxnSpLocks/>
              <a:endCxn id="50" idx="1"/>
            </p:cNvCxnSpPr>
            <p:nvPr/>
          </p:nvCxnSpPr>
          <p:spPr>
            <a:xfrm>
              <a:off x="5522393" y="2946219"/>
              <a:ext cx="122444" cy="39362"/>
            </a:xfrm>
            <a:prstGeom prst="line">
              <a:avLst/>
            </a:prstGeom>
            <a:ln>
              <a:solidFill>
                <a:srgbClr val="4472C4"/>
              </a:solidFill>
              <a:prstDash val="solid"/>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6CA0BD04-B6B9-DF83-7C43-C47A65FA264C}"/>
                </a:ext>
              </a:extLst>
            </p:cNvPr>
            <p:cNvGrpSpPr/>
            <p:nvPr/>
          </p:nvGrpSpPr>
          <p:grpSpPr>
            <a:xfrm>
              <a:off x="4607144" y="1622810"/>
              <a:ext cx="1401322" cy="1554621"/>
              <a:chOff x="4607144" y="1622810"/>
              <a:chExt cx="1401322" cy="1554621"/>
            </a:xfrm>
          </p:grpSpPr>
          <p:sp>
            <p:nvSpPr>
              <p:cNvPr id="79" name="椭圆 78">
                <a:extLst>
                  <a:ext uri="{FF2B5EF4-FFF2-40B4-BE49-F238E27FC236}">
                    <a16:creationId xmlns:a16="http://schemas.microsoft.com/office/drawing/2014/main" id="{A1A65F83-F3D3-E214-399F-5B5F973977FA}"/>
                  </a:ext>
                </a:extLst>
              </p:cNvPr>
              <p:cNvSpPr/>
              <p:nvPr/>
            </p:nvSpPr>
            <p:spPr>
              <a:xfrm>
                <a:off x="5154260" y="2851317"/>
                <a:ext cx="643995" cy="326114"/>
              </a:xfrm>
              <a:prstGeom prst="ellipse">
                <a:avLst/>
              </a:prstGeom>
              <a:noFill/>
              <a:ln>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FD5FA9C8-5634-E480-B546-F81F00792195}"/>
                  </a:ext>
                </a:extLst>
              </p:cNvPr>
              <p:cNvGrpSpPr/>
              <p:nvPr/>
            </p:nvGrpSpPr>
            <p:grpSpPr>
              <a:xfrm>
                <a:off x="4607144" y="1622810"/>
                <a:ext cx="1401322" cy="1536477"/>
                <a:chOff x="4607144" y="1622810"/>
                <a:chExt cx="1401322" cy="1536477"/>
              </a:xfrm>
            </p:grpSpPr>
            <p:grpSp>
              <p:nvGrpSpPr>
                <p:cNvPr id="78" name="组合 77">
                  <a:extLst>
                    <a:ext uri="{FF2B5EF4-FFF2-40B4-BE49-F238E27FC236}">
                      <a16:creationId xmlns:a16="http://schemas.microsoft.com/office/drawing/2014/main" id="{3DB39496-9335-7B29-8311-5B72F140A507}"/>
                    </a:ext>
                  </a:extLst>
                </p:cNvPr>
                <p:cNvGrpSpPr/>
                <p:nvPr/>
              </p:nvGrpSpPr>
              <p:grpSpPr>
                <a:xfrm>
                  <a:off x="4607144" y="1622810"/>
                  <a:ext cx="1401322" cy="1536477"/>
                  <a:chOff x="7373402" y="1240878"/>
                  <a:chExt cx="1401322" cy="1536477"/>
                </a:xfrm>
              </p:grpSpPr>
              <p:grpSp>
                <p:nvGrpSpPr>
                  <p:cNvPr id="77" name="组合 76">
                    <a:extLst>
                      <a:ext uri="{FF2B5EF4-FFF2-40B4-BE49-F238E27FC236}">
                        <a16:creationId xmlns:a16="http://schemas.microsoft.com/office/drawing/2014/main" id="{5225FCD4-D26F-A46F-1A6B-3312E454A9B1}"/>
                      </a:ext>
                    </a:extLst>
                  </p:cNvPr>
                  <p:cNvGrpSpPr/>
                  <p:nvPr/>
                </p:nvGrpSpPr>
                <p:grpSpPr>
                  <a:xfrm>
                    <a:off x="7373402" y="1240878"/>
                    <a:ext cx="1401322" cy="1536477"/>
                    <a:chOff x="7373402" y="1240878"/>
                    <a:chExt cx="1401322" cy="1536477"/>
                  </a:xfrm>
                </p:grpSpPr>
                <p:sp>
                  <p:nvSpPr>
                    <p:cNvPr id="41" name="任意多边形: 形状 40">
                      <a:extLst>
                        <a:ext uri="{FF2B5EF4-FFF2-40B4-BE49-F238E27FC236}">
                          <a16:creationId xmlns:a16="http://schemas.microsoft.com/office/drawing/2014/main" id="{A233F38C-98AA-27D1-1CD2-8135FCF60C2C}"/>
                        </a:ext>
                      </a:extLst>
                    </p:cNvPr>
                    <p:cNvSpPr/>
                    <p:nvPr/>
                  </p:nvSpPr>
                  <p:spPr>
                    <a:xfrm>
                      <a:off x="7373402" y="1240878"/>
                      <a:ext cx="1401322" cy="1411173"/>
                    </a:xfrm>
                    <a:custGeom>
                      <a:avLst/>
                      <a:gdLst>
                        <a:gd name="connsiteX0" fmla="*/ 1285869 w 2051513"/>
                        <a:gd name="connsiteY0" fmla="*/ 1766979 h 1903960"/>
                        <a:gd name="connsiteX1" fmla="*/ 582485 w 2051513"/>
                        <a:gd name="connsiteY1" fmla="*/ 1872487 h 1903960"/>
                        <a:gd name="connsiteX2" fmla="*/ 37361 w 2051513"/>
                        <a:gd name="connsiteY2" fmla="*/ 1274610 h 1903960"/>
                        <a:gd name="connsiteX3" fmla="*/ 239585 w 2051513"/>
                        <a:gd name="connsiteY3" fmla="*/ 237117 h 1903960"/>
                        <a:gd name="connsiteX4" fmla="*/ 1769446 w 2051513"/>
                        <a:gd name="connsiteY4" fmla="*/ 78856 h 1903960"/>
                        <a:gd name="connsiteX5" fmla="*/ 1998046 w 2051513"/>
                        <a:gd name="connsiteY5" fmla="*/ 1257025 h 1903960"/>
                        <a:gd name="connsiteX6" fmla="*/ 1127608 w 2051513"/>
                        <a:gd name="connsiteY6" fmla="*/ 1529587 h 1903960"/>
                        <a:gd name="connsiteX7" fmla="*/ 1127608 w 2051513"/>
                        <a:gd name="connsiteY7" fmla="*/ 1529587 h 19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513" h="1903960">
                          <a:moveTo>
                            <a:pt x="1285869" y="1766979"/>
                          </a:moveTo>
                          <a:cubicBezTo>
                            <a:pt x="1038219" y="1860764"/>
                            <a:pt x="790570" y="1954549"/>
                            <a:pt x="582485" y="1872487"/>
                          </a:cubicBezTo>
                          <a:cubicBezTo>
                            <a:pt x="374400" y="1790425"/>
                            <a:pt x="94511" y="1547172"/>
                            <a:pt x="37361" y="1274610"/>
                          </a:cubicBezTo>
                          <a:cubicBezTo>
                            <a:pt x="-19789" y="1002048"/>
                            <a:pt x="-49096" y="436409"/>
                            <a:pt x="239585" y="237117"/>
                          </a:cubicBezTo>
                          <a:cubicBezTo>
                            <a:pt x="528266" y="37825"/>
                            <a:pt x="1476369" y="-91129"/>
                            <a:pt x="1769446" y="78856"/>
                          </a:cubicBezTo>
                          <a:cubicBezTo>
                            <a:pt x="2062523" y="248841"/>
                            <a:pt x="2105019" y="1015237"/>
                            <a:pt x="1998046" y="1257025"/>
                          </a:cubicBezTo>
                          <a:cubicBezTo>
                            <a:pt x="1891073" y="1498813"/>
                            <a:pt x="1127608" y="1529587"/>
                            <a:pt x="1127608" y="1529587"/>
                          </a:cubicBezTo>
                          <a:lnTo>
                            <a:pt x="1127608" y="1529587"/>
                          </a:ln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76D217E-3A79-604F-6AB4-162719A857C7}"/>
                        </a:ext>
                      </a:extLst>
                    </p:cNvPr>
                    <p:cNvSpPr/>
                    <p:nvPr/>
                  </p:nvSpPr>
                  <p:spPr>
                    <a:xfrm rot="1839284">
                      <a:off x="8251395" y="2697126"/>
                      <a:ext cx="82977" cy="8022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5BDD04-9C7B-86A7-F577-67D52950641D}"/>
                        </a:ext>
                      </a:extLst>
                    </p:cNvPr>
                    <p:cNvSpPr/>
                    <p:nvPr/>
                  </p:nvSpPr>
                  <p:spPr>
                    <a:xfrm>
                      <a:off x="8082580" y="2338445"/>
                      <a:ext cx="82977" cy="8022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4F89E545-4FD4-0D51-BCA6-73DB472CA153}"/>
                        </a:ext>
                      </a:extLst>
                    </p:cNvPr>
                    <p:cNvSpPr/>
                    <p:nvPr/>
                  </p:nvSpPr>
                  <p:spPr>
                    <a:xfrm>
                      <a:off x="8280979" y="2311907"/>
                      <a:ext cx="82977" cy="8022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56448E5-E1D2-1C09-566B-3E4B788F73E5}"/>
                        </a:ext>
                      </a:extLst>
                    </p:cNvPr>
                    <p:cNvSpPr/>
                    <p:nvPr/>
                  </p:nvSpPr>
                  <p:spPr>
                    <a:xfrm rot="18872063">
                      <a:off x="8006688" y="2525590"/>
                      <a:ext cx="82977" cy="8022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8144474D-AAED-6F81-8B6B-50C0DFA13DFF}"/>
                        </a:ext>
                      </a:extLst>
                    </p:cNvPr>
                    <p:cNvSpPr/>
                    <p:nvPr/>
                  </p:nvSpPr>
                  <p:spPr>
                    <a:xfrm>
                      <a:off x="8398943" y="2591900"/>
                      <a:ext cx="82977" cy="8022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482003C3-37C7-5DD4-02B9-9C8312B1090A}"/>
                        </a:ext>
                      </a:extLst>
                    </p:cNvPr>
                    <p:cNvCxnSpPr>
                      <a:stCxn id="47" idx="5"/>
                      <a:endCxn id="46" idx="1"/>
                    </p:cNvCxnSpPr>
                    <p:nvPr/>
                  </p:nvCxnSpPr>
                  <p:spPr>
                    <a:xfrm>
                      <a:off x="8153405" y="2406925"/>
                      <a:ext cx="69664" cy="11835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46" name="椭圆 45">
                    <a:extLst>
                      <a:ext uri="{FF2B5EF4-FFF2-40B4-BE49-F238E27FC236}">
                        <a16:creationId xmlns:a16="http://schemas.microsoft.com/office/drawing/2014/main" id="{8392DC90-70B8-2A43-DE6B-AA79A1E3E6D7}"/>
                      </a:ext>
                    </a:extLst>
                  </p:cNvPr>
                  <p:cNvSpPr/>
                  <p:nvPr/>
                </p:nvSpPr>
                <p:spPr>
                  <a:xfrm>
                    <a:off x="8210917" y="2513529"/>
                    <a:ext cx="82977" cy="8022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5" name="直接箭头连接符 84">
                  <a:extLst>
                    <a:ext uri="{FF2B5EF4-FFF2-40B4-BE49-F238E27FC236}">
                      <a16:creationId xmlns:a16="http://schemas.microsoft.com/office/drawing/2014/main" id="{CACE29BD-220B-628A-2782-E01866AEC6F5}"/>
                    </a:ext>
                  </a:extLst>
                </p:cNvPr>
                <p:cNvCxnSpPr/>
                <p:nvPr/>
              </p:nvCxnSpPr>
              <p:spPr>
                <a:xfrm flipV="1">
                  <a:off x="5339611" y="2497089"/>
                  <a:ext cx="376051" cy="981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94" name="文本框 93">
            <a:extLst>
              <a:ext uri="{FF2B5EF4-FFF2-40B4-BE49-F238E27FC236}">
                <a16:creationId xmlns:a16="http://schemas.microsoft.com/office/drawing/2014/main" id="{B9275A50-A8C7-29DB-7C62-4FA48687C296}"/>
              </a:ext>
            </a:extLst>
          </p:cNvPr>
          <p:cNvSpPr txBox="1"/>
          <p:nvPr/>
        </p:nvSpPr>
        <p:spPr>
          <a:xfrm>
            <a:off x="4382541" y="1705889"/>
            <a:ext cx="1973617" cy="754566"/>
          </a:xfrm>
          <a:prstGeom prst="rect">
            <a:avLst/>
          </a:prstGeom>
          <a:noFill/>
        </p:spPr>
        <p:txBody>
          <a:bodyPr wrap="none" rtlCol="0">
            <a:spAutoFit/>
          </a:bodyPr>
          <a:lstStyle/>
          <a:p>
            <a:pPr marL="171450" indent="-171450">
              <a:lnSpc>
                <a:spcPts val="1800"/>
              </a:lnSpc>
              <a:buFont typeface="Arial" panose="020B0604020202020204" pitchFamily="34" charset="0"/>
              <a:buChar char="•"/>
            </a:pPr>
            <a:r>
              <a:rPr lang="zh-CN" altLang="en-US" sz="900">
                <a:latin typeface="微软雅黑" panose="020B0503020204020204" pitchFamily="34" charset="-122"/>
                <a:ea typeface="微软雅黑" panose="020B0503020204020204" pitchFamily="34" charset="-122"/>
              </a:rPr>
              <a:t>机器人从原点出发，逆时针运动</a:t>
            </a:r>
            <a:endParaRPr lang="en-US" altLang="zh-CN" sz="900">
              <a:latin typeface="微软雅黑" panose="020B0503020204020204" pitchFamily="34" charset="-122"/>
              <a:ea typeface="微软雅黑" panose="020B0503020204020204" pitchFamily="34" charset="-122"/>
            </a:endParaRPr>
          </a:p>
          <a:p>
            <a:pPr marL="171450" indent="-171450">
              <a:lnSpc>
                <a:spcPts val="1800"/>
              </a:lnSpc>
              <a:buFont typeface="Arial" panose="020B0604020202020204" pitchFamily="34" charset="0"/>
              <a:buChar char="•"/>
            </a:pPr>
            <a:r>
              <a:rPr lang="zh-CN" altLang="en-US" sz="900">
                <a:latin typeface="微软雅黑" panose="020B0503020204020204" pitchFamily="34" charset="-122"/>
                <a:ea typeface="微软雅黑" panose="020B0503020204020204" pitchFamily="34" charset="-122"/>
              </a:rPr>
              <a:t>由于误差累计，没有和原点重合</a:t>
            </a:r>
            <a:endParaRPr lang="en-US" altLang="zh-CN" sz="900">
              <a:latin typeface="微软雅黑" panose="020B0503020204020204" pitchFamily="34" charset="-122"/>
              <a:ea typeface="微软雅黑" panose="020B0503020204020204" pitchFamily="34" charset="-122"/>
            </a:endParaRPr>
          </a:p>
          <a:p>
            <a:pPr marL="171450" indent="-171450">
              <a:lnSpc>
                <a:spcPts val="1800"/>
              </a:lnSpc>
              <a:buFont typeface="Arial" panose="020B0604020202020204" pitchFamily="34" charset="0"/>
              <a:buChar char="•"/>
            </a:pPr>
            <a:r>
              <a:rPr lang="zh-CN" altLang="en-US" sz="900">
                <a:latin typeface="微软雅黑" panose="020B0503020204020204" pitchFamily="34" charset="-122"/>
                <a:ea typeface="微软雅黑" panose="020B0503020204020204" pitchFamily="34" charset="-122"/>
              </a:rPr>
              <a:t>如何知道当前所在就是原点 ？</a:t>
            </a:r>
          </a:p>
        </p:txBody>
      </p:sp>
      <p:sp>
        <p:nvSpPr>
          <p:cNvPr id="95" name="文本框 94">
            <a:extLst>
              <a:ext uri="{FF2B5EF4-FFF2-40B4-BE49-F238E27FC236}">
                <a16:creationId xmlns:a16="http://schemas.microsoft.com/office/drawing/2014/main" id="{363DD4D6-F056-1885-F29B-8F5CE71E5A19}"/>
              </a:ext>
            </a:extLst>
          </p:cNvPr>
          <p:cNvSpPr txBox="1"/>
          <p:nvPr/>
        </p:nvSpPr>
        <p:spPr>
          <a:xfrm>
            <a:off x="4350078" y="3071717"/>
            <a:ext cx="3108543" cy="276999"/>
          </a:xfrm>
          <a:prstGeom prst="rect">
            <a:avLst/>
          </a:prstGeom>
          <a:noFill/>
        </p:spPr>
        <p:txBody>
          <a:bodyPr wrap="none" rtlCol="0">
            <a:spAutoFit/>
          </a:bodyPr>
          <a:lstStyle/>
          <a:p>
            <a:r>
              <a:rPr lang="zh-CN" altLang="en-US" sz="1200" b="1">
                <a:latin typeface="微软雅黑" panose="020B0503020204020204" pitchFamily="34" charset="-122"/>
                <a:ea typeface="微软雅黑" panose="020B0503020204020204" pitchFamily="34" charset="-122"/>
              </a:rPr>
              <a:t>寻找验证当前关键帧的闭环候选关键帧集合</a:t>
            </a:r>
          </a:p>
        </p:txBody>
      </p:sp>
      <p:sp>
        <p:nvSpPr>
          <p:cNvPr id="96" name="文本框 95">
            <a:extLst>
              <a:ext uri="{FF2B5EF4-FFF2-40B4-BE49-F238E27FC236}">
                <a16:creationId xmlns:a16="http://schemas.microsoft.com/office/drawing/2014/main" id="{4C20D666-0D89-CB8B-E37E-2642F99FF8AD}"/>
              </a:ext>
            </a:extLst>
          </p:cNvPr>
          <p:cNvSpPr txBox="1"/>
          <p:nvPr/>
        </p:nvSpPr>
        <p:spPr>
          <a:xfrm>
            <a:off x="4350078" y="3318777"/>
            <a:ext cx="3647152" cy="754566"/>
          </a:xfrm>
          <a:prstGeom prst="rect">
            <a:avLst/>
          </a:prstGeom>
          <a:noFill/>
        </p:spPr>
        <p:txBody>
          <a:bodyPr wrap="none" rtlCol="0">
            <a:spAutoFit/>
          </a:bodyPr>
          <a:lstStyle/>
          <a:p>
            <a:pPr marL="228600" indent="-228600">
              <a:lnSpc>
                <a:spcPts val="1800"/>
              </a:lnSpc>
              <a:buFont typeface="+mj-lt"/>
              <a:buAutoNum type="alphaLcParenR"/>
            </a:pPr>
            <a:r>
              <a:rPr lang="zh-CN" altLang="en-US" sz="900">
                <a:latin typeface="微软雅黑" panose="020B0503020204020204" pitchFamily="34" charset="-122"/>
                <a:ea typeface="微软雅黑" panose="020B0503020204020204" pitchFamily="34" charset="-122"/>
              </a:rPr>
              <a:t>找出和当前关键帧具有</a:t>
            </a:r>
            <a:r>
              <a:rPr lang="zh-CN" altLang="en-US" sz="900">
                <a:solidFill>
                  <a:srgbClr val="C00000"/>
                </a:solidFill>
                <a:latin typeface="微软雅黑" panose="020B0503020204020204" pitchFamily="34" charset="-122"/>
                <a:ea typeface="微软雅黑" panose="020B0503020204020204" pitchFamily="34" charset="-122"/>
              </a:rPr>
              <a:t>公共单词</a:t>
            </a:r>
            <a:r>
              <a:rPr lang="zh-CN" altLang="en-US" sz="900">
                <a:latin typeface="微软雅黑" panose="020B0503020204020204" pitchFamily="34" charset="-122"/>
                <a:ea typeface="微软雅黑" panose="020B0503020204020204" pitchFamily="34" charset="-122"/>
              </a:rPr>
              <a:t>的所有关键帧（候选，不相连）</a:t>
            </a:r>
            <a:endParaRPr lang="en-US" altLang="zh-CN" sz="900">
              <a:latin typeface="微软雅黑" panose="020B0503020204020204" pitchFamily="34" charset="-122"/>
              <a:ea typeface="微软雅黑" panose="020B0503020204020204" pitchFamily="34" charset="-122"/>
            </a:endParaRPr>
          </a:p>
          <a:p>
            <a:pPr marL="228600" indent="-228600">
              <a:lnSpc>
                <a:spcPts val="1800"/>
              </a:lnSpc>
              <a:buFont typeface="+mj-lt"/>
              <a:buAutoNum type="alphaLcParenR"/>
            </a:pPr>
            <a:r>
              <a:rPr lang="zh-CN" altLang="en-US" sz="900">
                <a:latin typeface="微软雅黑" panose="020B0503020204020204" pitchFamily="34" charset="-122"/>
                <a:ea typeface="微软雅黑" panose="020B0503020204020204" pitchFamily="34" charset="-122"/>
              </a:rPr>
              <a:t>每个</a:t>
            </a:r>
            <a:r>
              <a:rPr lang="zh-CN" altLang="en-US" sz="900" b="1">
                <a:latin typeface="微软雅黑" panose="020B0503020204020204" pitchFamily="34" charset="-122"/>
                <a:ea typeface="微软雅黑" panose="020B0503020204020204" pitchFamily="34" charset="-122"/>
              </a:rPr>
              <a:t>候选关键帧</a:t>
            </a:r>
            <a:r>
              <a:rPr lang="zh-CN" altLang="en-US" sz="900">
                <a:latin typeface="微软雅黑" panose="020B0503020204020204" pitchFamily="34" charset="-122"/>
                <a:ea typeface="微软雅黑" panose="020B0503020204020204" pitchFamily="34" charset="-122"/>
              </a:rPr>
              <a:t>及其</a:t>
            </a:r>
            <a:r>
              <a:rPr lang="zh-CN" altLang="en-US" sz="900" b="1">
                <a:latin typeface="微软雅黑" panose="020B0503020204020204" pitchFamily="34" charset="-122"/>
                <a:ea typeface="微软雅黑" panose="020B0503020204020204" pitchFamily="34" charset="-122"/>
              </a:rPr>
              <a:t>相连关键帧</a:t>
            </a:r>
            <a:r>
              <a:rPr lang="zh-CN" altLang="en-US" sz="900">
                <a:latin typeface="微软雅黑" panose="020B0503020204020204" pitchFamily="34" charset="-122"/>
                <a:ea typeface="微软雅黑" panose="020B0503020204020204" pitchFamily="34" charset="-122"/>
              </a:rPr>
              <a:t>构成</a:t>
            </a:r>
            <a:r>
              <a:rPr lang="zh-CN" altLang="en-US" sz="900">
                <a:solidFill>
                  <a:srgbClr val="C00000"/>
                </a:solidFill>
                <a:latin typeface="微软雅黑" panose="020B0503020204020204" pitchFamily="34" charset="-122"/>
                <a:ea typeface="微软雅黑" panose="020B0503020204020204" pitchFamily="34" charset="-122"/>
              </a:rPr>
              <a:t>子候选组</a:t>
            </a:r>
            <a:endParaRPr lang="en-US" altLang="zh-CN" sz="900">
              <a:solidFill>
                <a:srgbClr val="C00000"/>
              </a:solidFill>
              <a:latin typeface="微软雅黑" panose="020B0503020204020204" pitchFamily="34" charset="-122"/>
              <a:ea typeface="微软雅黑" panose="020B0503020204020204" pitchFamily="34" charset="-122"/>
            </a:endParaRPr>
          </a:p>
          <a:p>
            <a:pPr marL="228600" indent="-228600">
              <a:lnSpc>
                <a:spcPts val="1800"/>
              </a:lnSpc>
              <a:buFont typeface="+mj-lt"/>
              <a:buAutoNum type="alphaLcParenR"/>
            </a:pPr>
            <a:r>
              <a:rPr lang="zh-CN" altLang="en-US" sz="900">
                <a:solidFill>
                  <a:srgbClr val="C00000"/>
                </a:solidFill>
                <a:latin typeface="微软雅黑" panose="020B0503020204020204" pitchFamily="34" charset="-122"/>
                <a:ea typeface="微软雅黑" panose="020B0503020204020204" pitchFamily="34" charset="-122"/>
              </a:rPr>
              <a:t>连续长度</a:t>
            </a:r>
            <a:r>
              <a:rPr lang="zh-CN" altLang="en-US" sz="900">
                <a:latin typeface="微软雅黑" panose="020B0503020204020204" pitchFamily="34" charset="-122"/>
                <a:ea typeface="微软雅黑" panose="020B0503020204020204" pitchFamily="34" charset="-122"/>
              </a:rPr>
              <a:t>是否大于</a:t>
            </a:r>
            <a:r>
              <a:rPr lang="en-US" altLang="zh-CN" sz="900">
                <a:latin typeface="微软雅黑" panose="020B0503020204020204" pitchFamily="34" charset="-122"/>
                <a:ea typeface="微软雅黑" panose="020B0503020204020204" pitchFamily="34" charset="-122"/>
              </a:rPr>
              <a:t>3</a:t>
            </a:r>
            <a:endParaRPr lang="zh-CN" altLang="en-US" sz="900">
              <a:latin typeface="微软雅黑" panose="020B0503020204020204" pitchFamily="34" charset="-122"/>
              <a:ea typeface="微软雅黑" panose="020B0503020204020204" pitchFamily="34" charset="-122"/>
            </a:endParaRPr>
          </a:p>
        </p:txBody>
      </p:sp>
      <p:grpSp>
        <p:nvGrpSpPr>
          <p:cNvPr id="128" name="组合 127">
            <a:extLst>
              <a:ext uri="{FF2B5EF4-FFF2-40B4-BE49-F238E27FC236}">
                <a16:creationId xmlns:a16="http://schemas.microsoft.com/office/drawing/2014/main" id="{52A51A4F-C254-1A99-EF96-084ECE943A2F}"/>
              </a:ext>
            </a:extLst>
          </p:cNvPr>
          <p:cNvGrpSpPr/>
          <p:nvPr/>
        </p:nvGrpSpPr>
        <p:grpSpPr>
          <a:xfrm>
            <a:off x="5805666" y="3843064"/>
            <a:ext cx="2074687" cy="1060136"/>
            <a:chOff x="7720301" y="3112869"/>
            <a:chExt cx="2074687" cy="1060136"/>
          </a:xfrm>
        </p:grpSpPr>
        <p:grpSp>
          <p:nvGrpSpPr>
            <p:cNvPr id="126" name="组合 125">
              <a:extLst>
                <a:ext uri="{FF2B5EF4-FFF2-40B4-BE49-F238E27FC236}">
                  <a16:creationId xmlns:a16="http://schemas.microsoft.com/office/drawing/2014/main" id="{0D416B58-EE8B-31AA-C006-2893119C00B2}"/>
                </a:ext>
              </a:extLst>
            </p:cNvPr>
            <p:cNvGrpSpPr/>
            <p:nvPr/>
          </p:nvGrpSpPr>
          <p:grpSpPr>
            <a:xfrm>
              <a:off x="7781981" y="3138616"/>
              <a:ext cx="1914791" cy="1034389"/>
              <a:chOff x="7922630" y="4174431"/>
              <a:chExt cx="1914791" cy="1034389"/>
            </a:xfrm>
          </p:grpSpPr>
          <p:sp>
            <p:nvSpPr>
              <p:cNvPr id="24" name="文本框 23">
                <a:extLst>
                  <a:ext uri="{FF2B5EF4-FFF2-40B4-BE49-F238E27FC236}">
                    <a16:creationId xmlns:a16="http://schemas.microsoft.com/office/drawing/2014/main" id="{682F1587-5FD4-1CE7-113B-50FC5FF2F78A}"/>
                  </a:ext>
                </a:extLst>
              </p:cNvPr>
              <p:cNvSpPr txBox="1"/>
              <p:nvPr/>
            </p:nvSpPr>
            <p:spPr>
              <a:xfrm>
                <a:off x="8221649" y="4174431"/>
                <a:ext cx="1303065" cy="215444"/>
              </a:xfrm>
              <a:prstGeom prst="rect">
                <a:avLst/>
              </a:prstGeom>
              <a:noFill/>
            </p:spPr>
            <p:txBody>
              <a:bodyPr wrap="square">
                <a:spAutoFit/>
              </a:bodyPr>
              <a:lstStyle/>
              <a:p>
                <a:r>
                  <a:rPr lang="zh-CN" altLang="en-US" sz="800">
                    <a:solidFill>
                      <a:srgbClr val="121212"/>
                    </a:solidFill>
                    <a:latin typeface="微软雅黑" panose="020B0503020204020204" pitchFamily="34" charset="-122"/>
                    <a:ea typeface="微软雅黑" panose="020B0503020204020204" pitchFamily="34" charset="-122"/>
                  </a:rPr>
                  <a:t>当前关键帧</a:t>
                </a:r>
                <a:endParaRPr lang="en-US" altLang="zh-CN" sz="800">
                  <a:solidFill>
                    <a:srgbClr val="121212"/>
                  </a:solidFill>
                  <a:latin typeface="微软雅黑" panose="020B0503020204020204" pitchFamily="34" charset="-122"/>
                  <a:ea typeface="微软雅黑" panose="020B0503020204020204" pitchFamily="34" charset="-122"/>
                </a:endParaRPr>
              </a:p>
            </p:txBody>
          </p:sp>
          <p:sp>
            <p:nvSpPr>
              <p:cNvPr id="98" name="矩形 97">
                <a:extLst>
                  <a:ext uri="{FF2B5EF4-FFF2-40B4-BE49-F238E27FC236}">
                    <a16:creationId xmlns:a16="http://schemas.microsoft.com/office/drawing/2014/main" id="{257873BE-8A5B-E017-042F-62C22D4D7DC1}"/>
                  </a:ext>
                </a:extLst>
              </p:cNvPr>
              <p:cNvSpPr/>
              <p:nvPr/>
            </p:nvSpPr>
            <p:spPr>
              <a:xfrm>
                <a:off x="8069249" y="4565315"/>
                <a:ext cx="125298" cy="11244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B2D7905A-0EBD-2201-DF9F-31036AC712AF}"/>
                  </a:ext>
                </a:extLst>
              </p:cNvPr>
              <p:cNvSpPr/>
              <p:nvPr/>
            </p:nvSpPr>
            <p:spPr>
              <a:xfrm>
                <a:off x="7922630" y="4456161"/>
                <a:ext cx="703895" cy="44319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a:extLst>
                  <a:ext uri="{FF2B5EF4-FFF2-40B4-BE49-F238E27FC236}">
                    <a16:creationId xmlns:a16="http://schemas.microsoft.com/office/drawing/2014/main" id="{4961B164-D20E-080F-A9A5-2D44AC743A91}"/>
                  </a:ext>
                </a:extLst>
              </p:cNvPr>
              <p:cNvSpPr/>
              <p:nvPr/>
            </p:nvSpPr>
            <p:spPr>
              <a:xfrm>
                <a:off x="8221649" y="4717715"/>
                <a:ext cx="125298" cy="112444"/>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32B0F604-60E8-71F6-87FD-AA9FE0C809B1}"/>
                  </a:ext>
                </a:extLst>
              </p:cNvPr>
              <p:cNvSpPr/>
              <p:nvPr/>
            </p:nvSpPr>
            <p:spPr>
              <a:xfrm>
                <a:off x="8425572" y="4658917"/>
                <a:ext cx="125298" cy="11244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a:extLst>
                  <a:ext uri="{FF2B5EF4-FFF2-40B4-BE49-F238E27FC236}">
                    <a16:creationId xmlns:a16="http://schemas.microsoft.com/office/drawing/2014/main" id="{71E39861-75F4-BFC3-9BA0-12C750AA608A}"/>
                  </a:ext>
                </a:extLst>
              </p:cNvPr>
              <p:cNvSpPr/>
              <p:nvPr/>
            </p:nvSpPr>
            <p:spPr>
              <a:xfrm>
                <a:off x="8149279" y="4225931"/>
                <a:ext cx="125298" cy="112444"/>
              </a:xfrm>
              <a:prstGeom prst="rect">
                <a:avLst/>
              </a:prstGeom>
              <a:solidFill>
                <a:srgbClr val="BF9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框 124">
                <a:extLst>
                  <a:ext uri="{FF2B5EF4-FFF2-40B4-BE49-F238E27FC236}">
                    <a16:creationId xmlns:a16="http://schemas.microsoft.com/office/drawing/2014/main" id="{3AF5A964-C034-B0B7-3369-5C66C8874669}"/>
                  </a:ext>
                </a:extLst>
              </p:cNvPr>
              <p:cNvSpPr txBox="1"/>
              <p:nvPr/>
            </p:nvSpPr>
            <p:spPr>
              <a:xfrm>
                <a:off x="8022425" y="4993376"/>
                <a:ext cx="1814996" cy="215444"/>
              </a:xfrm>
              <a:prstGeom prst="rect">
                <a:avLst/>
              </a:prstGeom>
              <a:noFill/>
            </p:spPr>
            <p:txBody>
              <a:bodyPr wrap="square">
                <a:spAutoFit/>
              </a:bodyPr>
              <a:lstStyle/>
              <a:p>
                <a:r>
                  <a:rPr lang="zh-CN" altLang="en-US" sz="800">
                    <a:solidFill>
                      <a:srgbClr val="121212"/>
                    </a:solidFill>
                    <a:latin typeface="微软雅黑" panose="020B0503020204020204" pitchFamily="34" charset="-122"/>
                    <a:ea typeface="微软雅黑" panose="020B0503020204020204" pitchFamily="34" charset="-122"/>
                  </a:rPr>
                  <a:t>当前关键帧的候选关键帧的子候选组</a:t>
                </a:r>
                <a:endParaRPr lang="en-US" altLang="zh-CN" sz="800">
                  <a:solidFill>
                    <a:srgbClr val="121212"/>
                  </a:solidFill>
                  <a:latin typeface="微软雅黑" panose="020B0503020204020204" pitchFamily="34" charset="-122"/>
                  <a:ea typeface="微软雅黑" panose="020B0503020204020204" pitchFamily="34" charset="-122"/>
                </a:endParaRPr>
              </a:p>
            </p:txBody>
          </p:sp>
        </p:grpSp>
        <p:sp>
          <p:nvSpPr>
            <p:cNvPr id="127" name="矩形 126">
              <a:extLst>
                <a:ext uri="{FF2B5EF4-FFF2-40B4-BE49-F238E27FC236}">
                  <a16:creationId xmlns:a16="http://schemas.microsoft.com/office/drawing/2014/main" id="{4C593B04-A304-D203-11B8-6A638D1571FC}"/>
                </a:ext>
              </a:extLst>
            </p:cNvPr>
            <p:cNvSpPr/>
            <p:nvPr/>
          </p:nvSpPr>
          <p:spPr>
            <a:xfrm>
              <a:off x="7720301" y="3112869"/>
              <a:ext cx="2074687" cy="1037679"/>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4" name="组合 133">
            <a:extLst>
              <a:ext uri="{FF2B5EF4-FFF2-40B4-BE49-F238E27FC236}">
                <a16:creationId xmlns:a16="http://schemas.microsoft.com/office/drawing/2014/main" id="{EDECC103-2C44-340F-9ADE-1274F2C84682}"/>
              </a:ext>
            </a:extLst>
          </p:cNvPr>
          <p:cNvGrpSpPr/>
          <p:nvPr/>
        </p:nvGrpSpPr>
        <p:grpSpPr>
          <a:xfrm>
            <a:off x="4444379" y="5020008"/>
            <a:ext cx="3595030" cy="1404052"/>
            <a:chOff x="7169338" y="3861474"/>
            <a:chExt cx="3595030" cy="1404052"/>
          </a:xfrm>
        </p:grpSpPr>
        <p:pic>
          <p:nvPicPr>
            <p:cNvPr id="130" name="图片 129" descr="图表&#10;&#10;AI 生成的内容可能不正确。">
              <a:extLst>
                <a:ext uri="{FF2B5EF4-FFF2-40B4-BE49-F238E27FC236}">
                  <a16:creationId xmlns:a16="http://schemas.microsoft.com/office/drawing/2014/main" id="{31C2596C-BE43-1F18-9A8F-5B73636908BD}"/>
                </a:ext>
              </a:extLst>
            </p:cNvPr>
            <p:cNvPicPr>
              <a:picLocks noChangeAspect="1"/>
            </p:cNvPicPr>
            <p:nvPr/>
          </p:nvPicPr>
          <p:blipFill>
            <a:blip r:embed="rId4"/>
            <a:srcRect r="1320" b="8307"/>
            <a:stretch/>
          </p:blipFill>
          <p:spPr>
            <a:xfrm>
              <a:off x="7781981" y="3993696"/>
              <a:ext cx="2504927" cy="1069820"/>
            </a:xfrm>
            <a:prstGeom prst="rect">
              <a:avLst/>
            </a:prstGeom>
          </p:spPr>
        </p:pic>
        <p:sp>
          <p:nvSpPr>
            <p:cNvPr id="131" name="文本框 130">
              <a:extLst>
                <a:ext uri="{FF2B5EF4-FFF2-40B4-BE49-F238E27FC236}">
                  <a16:creationId xmlns:a16="http://schemas.microsoft.com/office/drawing/2014/main" id="{D7E27F2A-2737-2641-664F-88EF7CC792A6}"/>
                </a:ext>
              </a:extLst>
            </p:cNvPr>
            <p:cNvSpPr txBox="1"/>
            <p:nvPr/>
          </p:nvSpPr>
          <p:spPr>
            <a:xfrm>
              <a:off x="8689756" y="5065471"/>
              <a:ext cx="742595" cy="200055"/>
            </a:xfrm>
            <a:prstGeom prst="rect">
              <a:avLst/>
            </a:prstGeom>
            <a:noFill/>
          </p:spPr>
          <p:txBody>
            <a:bodyPr wrap="square">
              <a:spAutoFit/>
            </a:bodyPr>
            <a:lstStyle/>
            <a:p>
              <a:r>
                <a:rPr lang="zh-CN" altLang="en-US" sz="700">
                  <a:latin typeface="微软雅黑" panose="020B0503020204020204" pitchFamily="34" charset="-122"/>
                  <a:ea typeface="微软雅黑" panose="020B0503020204020204" pitchFamily="34" charset="-122"/>
                </a:rPr>
                <a:t>当前关键帧</a:t>
              </a:r>
            </a:p>
          </p:txBody>
        </p:sp>
        <p:sp>
          <p:nvSpPr>
            <p:cNvPr id="132" name="矩形 131">
              <a:extLst>
                <a:ext uri="{FF2B5EF4-FFF2-40B4-BE49-F238E27FC236}">
                  <a16:creationId xmlns:a16="http://schemas.microsoft.com/office/drawing/2014/main" id="{58FFA531-05BF-5A8D-8C5B-87392C38A43D}"/>
                </a:ext>
              </a:extLst>
            </p:cNvPr>
            <p:cNvSpPr/>
            <p:nvPr/>
          </p:nvSpPr>
          <p:spPr>
            <a:xfrm>
              <a:off x="7172814" y="3864911"/>
              <a:ext cx="809773" cy="181624"/>
            </a:xfrm>
            <a:prstGeom prst="rect">
              <a:avLst/>
            </a:prstGeom>
            <a:solidFill>
              <a:schemeClr val="bg1"/>
            </a:solidFill>
            <a:ln w="254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15000"/>
                </a:lnSpc>
                <a:spcAft>
                  <a:spcPts val="800"/>
                </a:spcAft>
                <a:buSzPts val="1000"/>
                <a:tabLst>
                  <a:tab pos="457200" algn="l"/>
                </a:tabLst>
              </a:pPr>
              <a:r>
                <a:rPr lang="zh-CN" altLang="en-US" sz="800" b="1" kern="10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连续长度判断</a:t>
              </a:r>
              <a:endParaRPr lang="zh-CN" altLang="zh-CN" sz="800" b="1" kern="10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3" name="矩形 132">
              <a:extLst>
                <a:ext uri="{FF2B5EF4-FFF2-40B4-BE49-F238E27FC236}">
                  <a16:creationId xmlns:a16="http://schemas.microsoft.com/office/drawing/2014/main" id="{8377C452-641F-5BB1-2A85-3C5078AC9DA6}"/>
                </a:ext>
              </a:extLst>
            </p:cNvPr>
            <p:cNvSpPr/>
            <p:nvPr/>
          </p:nvSpPr>
          <p:spPr>
            <a:xfrm>
              <a:off x="7169338" y="3861474"/>
              <a:ext cx="3595030" cy="1404051"/>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标题 1">
            <a:extLst>
              <a:ext uri="{FF2B5EF4-FFF2-40B4-BE49-F238E27FC236}">
                <a16:creationId xmlns:a16="http://schemas.microsoft.com/office/drawing/2014/main" id="{93BA8CB3-2E7D-8A7E-442A-1F6CB26FED5A}"/>
              </a:ext>
            </a:extLst>
          </p:cNvPr>
          <p:cNvSpPr>
            <a:spLocks noGrp="1"/>
          </p:cNvSpPr>
          <p:nvPr>
            <p:ph type="title"/>
          </p:nvPr>
        </p:nvSpPr>
        <p:spPr>
          <a:xfrm>
            <a:off x="614680" y="203200"/>
            <a:ext cx="6642100" cy="73024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ORBSLAM</a:t>
            </a:r>
            <a:r>
              <a:rPr kumimoji="0" lang="zh-CN" altLang="en-US"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原理</a:t>
            </a:r>
            <a:endParaRPr kumimoji="0" lang="zh-CN" altLang="en-US" sz="36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a:extLst>
              <a:ext uri="{FF2B5EF4-FFF2-40B4-BE49-F238E27FC236}">
                <a16:creationId xmlns:a16="http://schemas.microsoft.com/office/drawing/2014/main" id="{42D5D1E9-F6CB-BE15-175E-359546677C0C}"/>
              </a:ext>
            </a:extLst>
          </p:cNvPr>
          <p:cNvGrpSpPr/>
          <p:nvPr/>
        </p:nvGrpSpPr>
        <p:grpSpPr>
          <a:xfrm>
            <a:off x="7955058" y="3836451"/>
            <a:ext cx="2074687" cy="1060136"/>
            <a:chOff x="7720301" y="3112869"/>
            <a:chExt cx="2074687" cy="1060136"/>
          </a:xfrm>
        </p:grpSpPr>
        <p:grpSp>
          <p:nvGrpSpPr>
            <p:cNvPr id="6" name="组合 5">
              <a:extLst>
                <a:ext uri="{FF2B5EF4-FFF2-40B4-BE49-F238E27FC236}">
                  <a16:creationId xmlns:a16="http://schemas.microsoft.com/office/drawing/2014/main" id="{A97930F2-F894-8462-FCE9-C396FF28FE12}"/>
                </a:ext>
              </a:extLst>
            </p:cNvPr>
            <p:cNvGrpSpPr/>
            <p:nvPr/>
          </p:nvGrpSpPr>
          <p:grpSpPr>
            <a:xfrm>
              <a:off x="7804667" y="3138616"/>
              <a:ext cx="1892105" cy="1034389"/>
              <a:chOff x="7945316" y="4174431"/>
              <a:chExt cx="1892105" cy="1034389"/>
            </a:xfrm>
          </p:grpSpPr>
          <p:sp>
            <p:nvSpPr>
              <p:cNvPr id="8" name="文本框 7">
                <a:extLst>
                  <a:ext uri="{FF2B5EF4-FFF2-40B4-BE49-F238E27FC236}">
                    <a16:creationId xmlns:a16="http://schemas.microsoft.com/office/drawing/2014/main" id="{E814B17C-1863-85BE-BCFB-3672FFA5231B}"/>
                  </a:ext>
                </a:extLst>
              </p:cNvPr>
              <p:cNvSpPr txBox="1"/>
              <p:nvPr/>
            </p:nvSpPr>
            <p:spPr>
              <a:xfrm>
                <a:off x="8221649" y="4174431"/>
                <a:ext cx="1303065" cy="215444"/>
              </a:xfrm>
              <a:prstGeom prst="rect">
                <a:avLst/>
              </a:prstGeom>
              <a:noFill/>
            </p:spPr>
            <p:txBody>
              <a:bodyPr wrap="square">
                <a:spAutoFit/>
              </a:bodyPr>
              <a:lstStyle/>
              <a:p>
                <a:r>
                  <a:rPr lang="zh-CN" altLang="en-US" sz="800">
                    <a:solidFill>
                      <a:srgbClr val="121212"/>
                    </a:solidFill>
                    <a:latin typeface="微软雅黑" panose="020B0503020204020204" pitchFamily="34" charset="-122"/>
                    <a:ea typeface="微软雅黑" panose="020B0503020204020204" pitchFamily="34" charset="-122"/>
                  </a:rPr>
                  <a:t>之前关键帧</a:t>
                </a:r>
                <a:endParaRPr lang="en-US" altLang="zh-CN" sz="800">
                  <a:solidFill>
                    <a:srgbClr val="121212"/>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0BE4861-EEC3-7F00-56F6-4030D046336D}"/>
                  </a:ext>
                </a:extLst>
              </p:cNvPr>
              <p:cNvSpPr/>
              <p:nvPr/>
            </p:nvSpPr>
            <p:spPr>
              <a:xfrm>
                <a:off x="8069249" y="4565315"/>
                <a:ext cx="125298" cy="11244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36DA092B-D12F-7FBF-D692-3BBEC98D8B83}"/>
                  </a:ext>
                </a:extLst>
              </p:cNvPr>
              <p:cNvSpPr/>
              <p:nvPr/>
            </p:nvSpPr>
            <p:spPr>
              <a:xfrm>
                <a:off x="7945316" y="4456161"/>
                <a:ext cx="703895" cy="44319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6CA5EDC-61D9-02BC-5AD1-A5972A26D254}"/>
                  </a:ext>
                </a:extLst>
              </p:cNvPr>
              <p:cNvSpPr/>
              <p:nvPr/>
            </p:nvSpPr>
            <p:spPr>
              <a:xfrm>
                <a:off x="8221649" y="4717715"/>
                <a:ext cx="125298" cy="112444"/>
              </a:xfrm>
              <a:prstGeom prst="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3B7E72A-1BF6-9515-79B0-A18112F06930}"/>
                  </a:ext>
                </a:extLst>
              </p:cNvPr>
              <p:cNvSpPr/>
              <p:nvPr/>
            </p:nvSpPr>
            <p:spPr>
              <a:xfrm>
                <a:off x="8425572" y="4658917"/>
                <a:ext cx="125298" cy="11244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8E5517F7-A6D4-F5CB-06A7-DC281EA15164}"/>
                  </a:ext>
                </a:extLst>
              </p:cNvPr>
              <p:cNvSpPr/>
              <p:nvPr/>
            </p:nvSpPr>
            <p:spPr>
              <a:xfrm>
                <a:off x="8149279" y="4225931"/>
                <a:ext cx="125298" cy="11244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32D84F42-C3BA-9FE2-E3E8-687E076A4A98}"/>
                  </a:ext>
                </a:extLst>
              </p:cNvPr>
              <p:cNvSpPr txBox="1"/>
              <p:nvPr/>
            </p:nvSpPr>
            <p:spPr>
              <a:xfrm>
                <a:off x="8022425" y="4993376"/>
                <a:ext cx="1814996" cy="215444"/>
              </a:xfrm>
              <a:prstGeom prst="rect">
                <a:avLst/>
              </a:prstGeom>
              <a:noFill/>
            </p:spPr>
            <p:txBody>
              <a:bodyPr wrap="square">
                <a:spAutoFit/>
              </a:bodyPr>
              <a:lstStyle/>
              <a:p>
                <a:r>
                  <a:rPr lang="zh-CN" altLang="en-US" sz="800">
                    <a:solidFill>
                      <a:srgbClr val="121212"/>
                    </a:solidFill>
                    <a:latin typeface="微软雅黑" panose="020B0503020204020204" pitchFamily="34" charset="-122"/>
                    <a:ea typeface="微软雅黑" panose="020B0503020204020204" pitchFamily="34" charset="-122"/>
                  </a:rPr>
                  <a:t>之前关键帧的候选关键帧的子候选组</a:t>
                </a:r>
                <a:endParaRPr lang="en-US" altLang="zh-CN" sz="800">
                  <a:solidFill>
                    <a:srgbClr val="121212"/>
                  </a:solidFill>
                  <a:latin typeface="微软雅黑" panose="020B0503020204020204" pitchFamily="34" charset="-122"/>
                  <a:ea typeface="微软雅黑" panose="020B0503020204020204" pitchFamily="34" charset="-122"/>
                </a:endParaRPr>
              </a:p>
            </p:txBody>
          </p:sp>
        </p:grpSp>
        <p:sp>
          <p:nvSpPr>
            <p:cNvPr id="7" name="矩形 6">
              <a:extLst>
                <a:ext uri="{FF2B5EF4-FFF2-40B4-BE49-F238E27FC236}">
                  <a16:creationId xmlns:a16="http://schemas.microsoft.com/office/drawing/2014/main" id="{C121BB14-A39D-55EE-8616-83EFE8084421}"/>
                </a:ext>
              </a:extLst>
            </p:cNvPr>
            <p:cNvSpPr/>
            <p:nvPr/>
          </p:nvSpPr>
          <p:spPr>
            <a:xfrm>
              <a:off x="7720301" y="3112869"/>
              <a:ext cx="2074687" cy="1037679"/>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30" name="直接箭头连接符 29">
            <a:extLst>
              <a:ext uri="{FF2B5EF4-FFF2-40B4-BE49-F238E27FC236}">
                <a16:creationId xmlns:a16="http://schemas.microsoft.com/office/drawing/2014/main" id="{4CE00667-E620-E7A1-A345-8D8ECDB5C625}"/>
              </a:ext>
            </a:extLst>
          </p:cNvPr>
          <p:cNvCxnSpPr>
            <a:cxnSpLocks/>
            <a:endCxn id="11" idx="1"/>
          </p:cNvCxnSpPr>
          <p:nvPr/>
        </p:nvCxnSpPr>
        <p:spPr>
          <a:xfrm flipV="1">
            <a:off x="6281949" y="4461704"/>
            <a:ext cx="2033808" cy="45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灯片编号占位符 2">
            <a:extLst>
              <a:ext uri="{FF2B5EF4-FFF2-40B4-BE49-F238E27FC236}">
                <a16:creationId xmlns:a16="http://schemas.microsoft.com/office/drawing/2014/main" id="{6357FFC7-303C-4F58-6628-CBC81359B34D}"/>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14</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4181597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77878-E89A-3BB6-4167-7216B8943702}"/>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B9D34F04-C182-9E43-274C-E59DA6B6C4F6}"/>
              </a:ext>
            </a:extLst>
          </p:cNvPr>
          <p:cNvSpPr/>
          <p:nvPr/>
        </p:nvSpPr>
        <p:spPr>
          <a:xfrm>
            <a:off x="498836" y="1045525"/>
            <a:ext cx="8704928"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rgbClr val="002060"/>
                </a:solidFill>
                <a:latin typeface="微软雅黑" panose="020B0503020204020204" pitchFamily="34" charset="-122"/>
                <a:ea typeface="微软雅黑" panose="020B0503020204020204" pitchFamily="34" charset="-122"/>
              </a:rPr>
              <a:t>ORBSLAM</a:t>
            </a:r>
            <a:r>
              <a:rPr lang="zh-CN" altLang="en-US" b="1" kern="0">
                <a:solidFill>
                  <a:srgbClr val="002060"/>
                </a:solidFill>
                <a:latin typeface="微软雅黑" panose="020B0503020204020204" pitchFamily="34" charset="-122"/>
                <a:ea typeface="微软雅黑" panose="020B0503020204020204" pitchFamily="34" charset="-122"/>
              </a:rPr>
              <a:t>原理</a:t>
            </a:r>
            <a:endParaRPr lang="zh-CN" altLang="en-US" b="1" kern="0" dirty="0">
              <a:solidFill>
                <a:srgbClr val="002060"/>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502517E3-D8D2-9ADA-2EE3-BDC8184DE5E9}"/>
              </a:ext>
            </a:extLst>
          </p:cNvPr>
          <p:cNvSpPr txBox="1"/>
          <p:nvPr/>
        </p:nvSpPr>
        <p:spPr>
          <a:xfrm>
            <a:off x="5131517" y="3690468"/>
            <a:ext cx="3811212" cy="760529"/>
          </a:xfrm>
          <a:prstGeom prst="rect">
            <a:avLst/>
          </a:prstGeom>
          <a:noFill/>
        </p:spPr>
        <p:txBody>
          <a:bodyPr wrap="square">
            <a:spAutoFit/>
          </a:bodyPr>
          <a:lstStyle/>
          <a:p>
            <a:pPr marL="171450" indent="-171450">
              <a:lnSpc>
                <a:spcPts val="1800"/>
              </a:lnSpc>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rPr>
              <a:t>优化</a:t>
            </a:r>
            <a:r>
              <a:rPr lang="zh-CN" altLang="en-US" sz="1000">
                <a:solidFill>
                  <a:srgbClr val="C00000"/>
                </a:solidFill>
                <a:latin typeface="微软雅黑" panose="020B0503020204020204" pitchFamily="34" charset="-122"/>
                <a:ea typeface="微软雅黑" panose="020B0503020204020204" pitchFamily="34" charset="-122"/>
              </a:rPr>
              <a:t>所有关键帧</a:t>
            </a:r>
            <a:r>
              <a:rPr lang="zh-CN" altLang="en-US" sz="1000">
                <a:latin typeface="微软雅黑" panose="020B0503020204020204" pitchFamily="34" charset="-122"/>
                <a:ea typeface="微软雅黑" panose="020B0503020204020204" pitchFamily="34" charset="-122"/>
              </a:rPr>
              <a:t>位姿和地图中的</a:t>
            </a:r>
            <a:r>
              <a:rPr lang="zh-CN" altLang="en-US" sz="1000">
                <a:solidFill>
                  <a:srgbClr val="C00000"/>
                </a:solidFill>
                <a:latin typeface="微软雅黑" panose="020B0503020204020204" pitchFamily="34" charset="-122"/>
                <a:ea typeface="微软雅黑" panose="020B0503020204020204" pitchFamily="34" charset="-122"/>
              </a:rPr>
              <a:t>地图点</a:t>
            </a:r>
            <a:endParaRPr lang="en-US" altLang="zh-CN" sz="1000">
              <a:solidFill>
                <a:srgbClr val="C00000"/>
              </a:solidFill>
              <a:latin typeface="微软雅黑" panose="020B0503020204020204" pitchFamily="34" charset="-122"/>
              <a:ea typeface="微软雅黑" panose="020B0503020204020204" pitchFamily="34" charset="-122"/>
            </a:endParaRPr>
          </a:p>
          <a:p>
            <a:pPr marL="171450" indent="-171450">
              <a:lnSpc>
                <a:spcPts val="1800"/>
              </a:lnSpc>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rPr>
              <a:t>遍历并更新全局地图中的所有生成树中的关键帧位姿</a:t>
            </a:r>
            <a:endParaRPr lang="en-US" altLang="zh-CN" sz="1000">
              <a:latin typeface="微软雅黑" panose="020B0503020204020204" pitchFamily="34" charset="-122"/>
              <a:ea typeface="微软雅黑" panose="020B0503020204020204" pitchFamily="34" charset="-122"/>
            </a:endParaRPr>
          </a:p>
          <a:p>
            <a:pPr marL="171450" indent="-171450">
              <a:lnSpc>
                <a:spcPts val="1800"/>
              </a:lnSpc>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rPr>
              <a:t>遍历每个地图点并用更新的关键帧位姿更新地图点位置</a:t>
            </a:r>
            <a:endParaRPr lang="zh-CN" altLang="en-US" sz="1200"/>
          </a:p>
        </p:txBody>
      </p:sp>
      <p:pic>
        <p:nvPicPr>
          <p:cNvPr id="29" name="图片 28" descr="图形用户界面, 图示, Teams&#10;&#10;AI 生成的内容可能不正确。">
            <a:extLst>
              <a:ext uri="{FF2B5EF4-FFF2-40B4-BE49-F238E27FC236}">
                <a16:creationId xmlns:a16="http://schemas.microsoft.com/office/drawing/2014/main" id="{C7AC0D9A-7125-1A07-4A6A-8C58437778F6}"/>
              </a:ext>
            </a:extLst>
          </p:cNvPr>
          <p:cNvPicPr>
            <a:picLocks noChangeAspect="1"/>
          </p:cNvPicPr>
          <p:nvPr/>
        </p:nvPicPr>
        <p:blipFill>
          <a:blip r:embed="rId3"/>
          <a:stretch>
            <a:fillRect/>
          </a:stretch>
        </p:blipFill>
        <p:spPr>
          <a:xfrm>
            <a:off x="5147795" y="4654552"/>
            <a:ext cx="1889328" cy="1447800"/>
          </a:xfrm>
          <a:prstGeom prst="rect">
            <a:avLst/>
          </a:prstGeom>
        </p:spPr>
      </p:pic>
      <p:pic>
        <p:nvPicPr>
          <p:cNvPr id="5" name="图片 4">
            <a:extLst>
              <a:ext uri="{FF2B5EF4-FFF2-40B4-BE49-F238E27FC236}">
                <a16:creationId xmlns:a16="http://schemas.microsoft.com/office/drawing/2014/main" id="{E6585488-6B69-8AC0-FB9E-FFF8BCD65FA9}"/>
              </a:ext>
            </a:extLst>
          </p:cNvPr>
          <p:cNvPicPr>
            <a:picLocks noChangeAspect="1"/>
          </p:cNvPicPr>
          <p:nvPr/>
        </p:nvPicPr>
        <p:blipFill>
          <a:blip r:embed="rId4"/>
          <a:stretch>
            <a:fillRect/>
          </a:stretch>
        </p:blipFill>
        <p:spPr>
          <a:xfrm>
            <a:off x="775981" y="2522394"/>
            <a:ext cx="2840799" cy="2266835"/>
          </a:xfrm>
          <a:prstGeom prst="rect">
            <a:avLst/>
          </a:prstGeom>
        </p:spPr>
      </p:pic>
      <p:grpSp>
        <p:nvGrpSpPr>
          <p:cNvPr id="6" name="组合 5">
            <a:extLst>
              <a:ext uri="{FF2B5EF4-FFF2-40B4-BE49-F238E27FC236}">
                <a16:creationId xmlns:a16="http://schemas.microsoft.com/office/drawing/2014/main" id="{455EB608-8FF9-EA34-A272-0E5D96D2925E}"/>
              </a:ext>
            </a:extLst>
          </p:cNvPr>
          <p:cNvGrpSpPr/>
          <p:nvPr/>
        </p:nvGrpSpPr>
        <p:grpSpPr>
          <a:xfrm>
            <a:off x="721696" y="1491821"/>
            <a:ext cx="2949369" cy="944532"/>
            <a:chOff x="721696" y="1491821"/>
            <a:chExt cx="2949369" cy="944532"/>
          </a:xfrm>
        </p:grpSpPr>
        <p:sp>
          <p:nvSpPr>
            <p:cNvPr id="10" name="矩形 9">
              <a:extLst>
                <a:ext uri="{FF2B5EF4-FFF2-40B4-BE49-F238E27FC236}">
                  <a16:creationId xmlns:a16="http://schemas.microsoft.com/office/drawing/2014/main" id="{1E34C050-2E3D-7F0C-8FC2-5857438F12FE}"/>
                </a:ext>
              </a:extLst>
            </p:cNvPr>
            <p:cNvSpPr/>
            <p:nvPr/>
          </p:nvSpPr>
          <p:spPr>
            <a:xfrm>
              <a:off x="721698" y="1491821"/>
              <a:ext cx="2949367" cy="944532"/>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1" name="文本框 10">
              <a:extLst>
                <a:ext uri="{FF2B5EF4-FFF2-40B4-BE49-F238E27FC236}">
                  <a16:creationId xmlns:a16="http://schemas.microsoft.com/office/drawing/2014/main" id="{23504C6A-72A2-C17D-5B94-4854787844A1}"/>
                </a:ext>
              </a:extLst>
            </p:cNvPr>
            <p:cNvSpPr txBox="1"/>
            <p:nvPr/>
          </p:nvSpPr>
          <p:spPr>
            <a:xfrm>
              <a:off x="721698" y="1511615"/>
              <a:ext cx="16098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Tracking</a:t>
              </a:r>
              <a:r>
                <a:rPr lang="zh-CN" altLang="en-US" sz="1200">
                  <a:latin typeface="微软雅黑" panose="020B0503020204020204" pitchFamily="34" charset="-122"/>
                  <a:ea typeface="微软雅黑" panose="020B0503020204020204" pitchFamily="34" charset="-122"/>
                </a:rPr>
                <a:t>：跟踪线程</a:t>
              </a:r>
            </a:p>
          </p:txBody>
        </p:sp>
        <p:sp>
          <p:nvSpPr>
            <p:cNvPr id="14" name="文本框 13">
              <a:extLst>
                <a:ext uri="{FF2B5EF4-FFF2-40B4-BE49-F238E27FC236}">
                  <a16:creationId xmlns:a16="http://schemas.microsoft.com/office/drawing/2014/main" id="{0B9CC6B2-28B4-A55F-ECE4-1404CBB0D806}"/>
                </a:ext>
              </a:extLst>
            </p:cNvPr>
            <p:cNvSpPr txBox="1"/>
            <p:nvPr/>
          </p:nvSpPr>
          <p:spPr>
            <a:xfrm>
              <a:off x="721697" y="1740874"/>
              <a:ext cx="2052165"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LocalMapping</a:t>
              </a:r>
              <a:r>
                <a:rPr lang="zh-CN" altLang="en-US" sz="1200" i="0">
                  <a:effectLst/>
                  <a:latin typeface="微软雅黑" panose="020B0503020204020204" pitchFamily="34" charset="-122"/>
                  <a:ea typeface="微软雅黑" panose="020B0503020204020204" pitchFamily="34" charset="-122"/>
                </a:rPr>
                <a:t>：建图线程</a:t>
              </a:r>
              <a:endParaRPr lang="en-US" altLang="zh-CN" sz="1200" i="0">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F292F34-D2CF-B6CE-BACF-50F020091BF5}"/>
                </a:ext>
              </a:extLst>
            </p:cNvPr>
            <p:cNvSpPr txBox="1"/>
            <p:nvPr/>
          </p:nvSpPr>
          <p:spPr>
            <a:xfrm>
              <a:off x="721696" y="2017139"/>
              <a:ext cx="1915909"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solidFill>
                    <a:srgbClr val="C00000"/>
                  </a:solidFill>
                  <a:effectLst/>
                  <a:latin typeface="微软雅黑" panose="020B0503020204020204" pitchFamily="34" charset="-122"/>
                  <a:ea typeface="微软雅黑" panose="020B0503020204020204" pitchFamily="34" charset="-122"/>
                </a:rPr>
                <a:t>LoopClosing</a:t>
              </a:r>
              <a:r>
                <a:rPr lang="zh-CN" altLang="en-US" sz="1200">
                  <a:latin typeface="微软雅黑" panose="020B0503020204020204" pitchFamily="34" charset="-122"/>
                  <a:ea typeface="微软雅黑" panose="020B0503020204020204" pitchFamily="34" charset="-122"/>
                </a:rPr>
                <a:t>：闭环检测</a:t>
              </a:r>
              <a:endParaRPr lang="en-US" altLang="zh-CN" sz="1200" i="0">
                <a:effectLst/>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75C5D54-C75D-C2CE-C097-7BE61E292013}"/>
              </a:ext>
            </a:extLst>
          </p:cNvPr>
          <p:cNvSpPr txBox="1"/>
          <p:nvPr/>
        </p:nvSpPr>
        <p:spPr>
          <a:xfrm>
            <a:off x="1427632" y="4810382"/>
            <a:ext cx="1537495" cy="215444"/>
          </a:xfrm>
          <a:prstGeom prst="rect">
            <a:avLst/>
          </a:prstGeom>
          <a:noFill/>
        </p:spPr>
        <p:txBody>
          <a:bodyPr wrap="square">
            <a:spAutoFit/>
          </a:bodyPr>
          <a:lstStyle/>
          <a:p>
            <a:r>
              <a:rPr lang="en-US" altLang="zh-CN" sz="800">
                <a:latin typeface="微软雅黑" panose="020B0503020204020204" pitchFamily="34" charset="-122"/>
                <a:ea typeface="微软雅黑" panose="020B0503020204020204" pitchFamily="34" charset="-122"/>
              </a:rPr>
              <a:t>ORBSLAM</a:t>
            </a:r>
            <a:r>
              <a:rPr lang="zh-CN" altLang="en-US" sz="800">
                <a:latin typeface="微软雅黑" panose="020B0503020204020204" pitchFamily="34" charset="-122"/>
                <a:ea typeface="微软雅黑" panose="020B0503020204020204" pitchFamily="34" charset="-122"/>
              </a:rPr>
              <a:t>系统结构图</a:t>
            </a:r>
          </a:p>
        </p:txBody>
      </p:sp>
      <p:sp>
        <p:nvSpPr>
          <p:cNvPr id="21" name="文本框 20">
            <a:extLst>
              <a:ext uri="{FF2B5EF4-FFF2-40B4-BE49-F238E27FC236}">
                <a16:creationId xmlns:a16="http://schemas.microsoft.com/office/drawing/2014/main" id="{19A6B92B-768F-DD75-79B8-6C9E1346C2F4}"/>
              </a:ext>
            </a:extLst>
          </p:cNvPr>
          <p:cNvSpPr txBox="1"/>
          <p:nvPr/>
        </p:nvSpPr>
        <p:spPr>
          <a:xfrm>
            <a:off x="5131517" y="1912740"/>
            <a:ext cx="2840799" cy="1219308"/>
          </a:xfrm>
          <a:prstGeom prst="rect">
            <a:avLst/>
          </a:prstGeom>
          <a:noFill/>
        </p:spPr>
        <p:txBody>
          <a:bodyPr wrap="square">
            <a:spAutoFit/>
          </a:bodyPr>
          <a:lstStyle/>
          <a:p>
            <a:pPr marL="228600" indent="-228600">
              <a:lnSpc>
                <a:spcPts val="1800"/>
              </a:lnSpc>
              <a:buFont typeface="+mj-lt"/>
              <a:buAutoNum type="alphaLcParenR"/>
            </a:pPr>
            <a:r>
              <a:rPr lang="zh-CN" altLang="en-US" sz="1000">
                <a:solidFill>
                  <a:srgbClr val="191B1F"/>
                </a:solidFill>
                <a:latin typeface="微软雅黑" panose="020B0503020204020204" pitchFamily="34" charset="-122"/>
                <a:ea typeface="微软雅黑" panose="020B0503020204020204" pitchFamily="34" charset="-122"/>
              </a:rPr>
              <a:t> </a:t>
            </a:r>
            <a:r>
              <a:rPr lang="zh-CN" altLang="en-US" sz="1000">
                <a:solidFill>
                  <a:srgbClr val="C00000"/>
                </a:solidFill>
                <a:latin typeface="微软雅黑" panose="020B0503020204020204" pitchFamily="34" charset="-122"/>
                <a:ea typeface="微软雅黑" panose="020B0503020204020204" pitchFamily="34" charset="-122"/>
              </a:rPr>
              <a:t>遍历</a:t>
            </a:r>
            <a:r>
              <a:rPr lang="zh-CN" altLang="en-US" sz="1000">
                <a:solidFill>
                  <a:srgbClr val="191B1F"/>
                </a:solidFill>
                <a:latin typeface="微软雅黑" panose="020B0503020204020204" pitchFamily="34" charset="-122"/>
                <a:ea typeface="微软雅黑" panose="020B0503020204020204" pitchFamily="34" charset="-122"/>
              </a:rPr>
              <a:t>闭环候选关键帧组</a:t>
            </a:r>
            <a:endParaRPr lang="en-US" altLang="zh-CN" sz="1000">
              <a:solidFill>
                <a:srgbClr val="191B1F"/>
              </a:solidFill>
              <a:latin typeface="微软雅黑" panose="020B0503020204020204" pitchFamily="34" charset="-122"/>
              <a:ea typeface="微软雅黑" panose="020B0503020204020204" pitchFamily="34" charset="-122"/>
            </a:endParaRPr>
          </a:p>
          <a:p>
            <a:pPr marL="228600" indent="-228600">
              <a:lnSpc>
                <a:spcPts val="1800"/>
              </a:lnSpc>
              <a:buFont typeface="+mj-lt"/>
              <a:buAutoNum type="alphaLcParenR"/>
            </a:pPr>
            <a:r>
              <a:rPr lang="zh-CN" altLang="en-US" sz="1000">
                <a:solidFill>
                  <a:srgbClr val="191B1F"/>
                </a:solidFill>
                <a:latin typeface="微软雅黑" panose="020B0503020204020204" pitchFamily="34" charset="-122"/>
                <a:ea typeface="微软雅黑" panose="020B0503020204020204" pitchFamily="34" charset="-122"/>
              </a:rPr>
              <a:t> </a:t>
            </a:r>
            <a:r>
              <a:rPr lang="zh-CN" altLang="en-US" sz="1000">
                <a:solidFill>
                  <a:srgbClr val="C00000"/>
                </a:solidFill>
                <a:latin typeface="微软雅黑" panose="020B0503020204020204" pitchFamily="34" charset="-122"/>
                <a:ea typeface="微软雅黑" panose="020B0503020204020204" pitchFamily="34" charset="-122"/>
              </a:rPr>
              <a:t>特征点匹配</a:t>
            </a:r>
            <a:r>
              <a:rPr lang="zh-CN" altLang="en-US" sz="1000">
                <a:solidFill>
                  <a:srgbClr val="191B1F"/>
                </a:solidFill>
                <a:latin typeface="微软雅黑" panose="020B0503020204020204" pitchFamily="34" charset="-122"/>
                <a:ea typeface="微软雅黑" panose="020B0503020204020204" pitchFamily="34" charset="-122"/>
              </a:rPr>
              <a:t>筛选</a:t>
            </a:r>
            <a:endParaRPr lang="en-US" altLang="zh-CN" sz="1000">
              <a:solidFill>
                <a:srgbClr val="191B1F"/>
              </a:solidFill>
              <a:latin typeface="微软雅黑" panose="020B0503020204020204" pitchFamily="34" charset="-122"/>
              <a:ea typeface="微软雅黑" panose="020B0503020204020204" pitchFamily="34" charset="-122"/>
            </a:endParaRPr>
          </a:p>
          <a:p>
            <a:pPr marL="228600" indent="-228600">
              <a:lnSpc>
                <a:spcPts val="1800"/>
              </a:lnSpc>
              <a:buFont typeface="+mj-lt"/>
              <a:buAutoNum type="alphaLcParenR"/>
            </a:pPr>
            <a:r>
              <a:rPr lang="zh-CN" altLang="en-US" sz="1000">
                <a:solidFill>
                  <a:srgbClr val="191B1F"/>
                </a:solidFill>
                <a:latin typeface="微软雅黑" panose="020B0503020204020204" pitchFamily="34" charset="-122"/>
                <a:ea typeface="微软雅黑" panose="020B0503020204020204" pitchFamily="34" charset="-122"/>
              </a:rPr>
              <a:t> </a:t>
            </a:r>
            <a:r>
              <a:rPr lang="zh-CN" altLang="en-US" sz="1000">
                <a:solidFill>
                  <a:srgbClr val="C00000"/>
                </a:solidFill>
                <a:latin typeface="微软雅黑" panose="020B0503020204020204" pitchFamily="34" charset="-122"/>
                <a:ea typeface="微软雅黑" panose="020B0503020204020204" pitchFamily="34" charset="-122"/>
              </a:rPr>
              <a:t>投影匹配</a:t>
            </a:r>
            <a:r>
              <a:rPr lang="zh-CN" altLang="en-US" sz="1000">
                <a:solidFill>
                  <a:srgbClr val="191B1F"/>
                </a:solidFill>
                <a:latin typeface="微软雅黑" panose="020B0503020204020204" pitchFamily="34" charset="-122"/>
                <a:ea typeface="微软雅黑" panose="020B0503020204020204" pitchFamily="34" charset="-122"/>
              </a:rPr>
              <a:t>筛选</a:t>
            </a:r>
            <a:endParaRPr lang="en-US" altLang="zh-CN" sz="1000">
              <a:solidFill>
                <a:srgbClr val="191B1F"/>
              </a:solidFill>
              <a:latin typeface="微软雅黑" panose="020B0503020204020204" pitchFamily="34" charset="-122"/>
              <a:ea typeface="微软雅黑" panose="020B0503020204020204" pitchFamily="34" charset="-122"/>
            </a:endParaRPr>
          </a:p>
          <a:p>
            <a:pPr marL="228600" indent="-228600">
              <a:lnSpc>
                <a:spcPts val="1800"/>
              </a:lnSpc>
              <a:buFont typeface="+mj-lt"/>
              <a:buAutoNum type="alphaLcParenR"/>
            </a:pPr>
            <a:r>
              <a:rPr lang="zh-CN" altLang="en-US" sz="1000">
                <a:solidFill>
                  <a:srgbClr val="191B1F"/>
                </a:solidFill>
                <a:latin typeface="微软雅黑" panose="020B0503020204020204" pitchFamily="34" charset="-122"/>
                <a:ea typeface="微软雅黑" panose="020B0503020204020204" pitchFamily="34" charset="-122"/>
              </a:rPr>
              <a:t> </a:t>
            </a:r>
            <a:r>
              <a:rPr lang="zh-CN" altLang="en-US" sz="1000">
                <a:solidFill>
                  <a:srgbClr val="C00000"/>
                </a:solidFill>
                <a:latin typeface="微软雅黑" panose="020B0503020204020204" pitchFamily="34" charset="-122"/>
                <a:ea typeface="微软雅黑" panose="020B0503020204020204" pitchFamily="34" charset="-122"/>
              </a:rPr>
              <a:t>投影</a:t>
            </a:r>
            <a:r>
              <a:rPr lang="zh-CN" altLang="en-US" sz="1000" b="0" i="0">
                <a:solidFill>
                  <a:srgbClr val="191B1F"/>
                </a:solidFill>
                <a:effectLst/>
                <a:latin typeface="微软雅黑" panose="020B0503020204020204" pitchFamily="34" charset="-122"/>
                <a:ea typeface="微软雅黑" panose="020B0503020204020204" pitchFamily="34" charset="-122"/>
              </a:rPr>
              <a:t>闭环帧的共视帧上的</a:t>
            </a:r>
            <a:r>
              <a:rPr lang="zh-CN" altLang="en-US" sz="1000" b="0" i="0">
                <a:solidFill>
                  <a:srgbClr val="C00000"/>
                </a:solidFill>
                <a:effectLst/>
                <a:latin typeface="微软雅黑" panose="020B0503020204020204" pitchFamily="34" charset="-122"/>
                <a:ea typeface="微软雅黑" panose="020B0503020204020204" pitchFamily="34" charset="-122"/>
              </a:rPr>
              <a:t>地图点</a:t>
            </a:r>
            <a:r>
              <a:rPr lang="zh-CN" altLang="en-US" sz="1000" b="0" i="0">
                <a:solidFill>
                  <a:srgbClr val="191B1F"/>
                </a:solidFill>
                <a:effectLst/>
                <a:latin typeface="微软雅黑" panose="020B0503020204020204" pitchFamily="34" charset="-122"/>
                <a:ea typeface="微软雅黑" panose="020B0503020204020204" pitchFamily="34" charset="-122"/>
              </a:rPr>
              <a:t>到当前帧</a:t>
            </a:r>
            <a:endParaRPr lang="en-US" altLang="zh-CN" sz="1000">
              <a:solidFill>
                <a:srgbClr val="191B1F"/>
              </a:solidFill>
              <a:latin typeface="微软雅黑" panose="020B0503020204020204" pitchFamily="34" charset="-122"/>
              <a:ea typeface="微软雅黑" panose="020B0503020204020204" pitchFamily="34" charset="-122"/>
            </a:endParaRPr>
          </a:p>
          <a:p>
            <a:pPr marL="228600" indent="-228600">
              <a:lnSpc>
                <a:spcPts val="1800"/>
              </a:lnSpc>
              <a:buFont typeface="+mj-lt"/>
              <a:buAutoNum type="alphaLcParenR"/>
            </a:pPr>
            <a:r>
              <a:rPr lang="zh-CN" altLang="en-US" sz="1000">
                <a:solidFill>
                  <a:srgbClr val="191B1F"/>
                </a:solidFill>
                <a:latin typeface="微软雅黑" panose="020B0503020204020204" pitchFamily="34" charset="-122"/>
                <a:ea typeface="微软雅黑" panose="020B0503020204020204" pitchFamily="34" charset="-122"/>
              </a:rPr>
              <a:t> 融合地图点，</a:t>
            </a:r>
            <a:r>
              <a:rPr lang="zh-CN" altLang="en-US" sz="1000">
                <a:solidFill>
                  <a:srgbClr val="C00000"/>
                </a:solidFill>
                <a:latin typeface="微软雅黑" panose="020B0503020204020204" pitchFamily="34" charset="-122"/>
                <a:ea typeface="微软雅黑" panose="020B0503020204020204" pitchFamily="34" charset="-122"/>
              </a:rPr>
              <a:t>更新共视图</a:t>
            </a:r>
          </a:p>
        </p:txBody>
      </p:sp>
      <p:sp>
        <p:nvSpPr>
          <p:cNvPr id="22" name="矩形 21">
            <a:extLst>
              <a:ext uri="{FF2B5EF4-FFF2-40B4-BE49-F238E27FC236}">
                <a16:creationId xmlns:a16="http://schemas.microsoft.com/office/drawing/2014/main" id="{BDE63EE1-FF64-A0B8-0C01-5DBC4FE77D57}"/>
              </a:ext>
            </a:extLst>
          </p:cNvPr>
          <p:cNvSpPr/>
          <p:nvPr/>
        </p:nvSpPr>
        <p:spPr>
          <a:xfrm>
            <a:off x="721696" y="5229070"/>
            <a:ext cx="1377074"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闭环检测线程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B4B27AE1-C4C5-6336-C4A2-0B707C832717}"/>
              </a:ext>
            </a:extLst>
          </p:cNvPr>
          <p:cNvSpPr txBox="1"/>
          <p:nvPr/>
        </p:nvSpPr>
        <p:spPr>
          <a:xfrm>
            <a:off x="785195" y="5503287"/>
            <a:ext cx="2922595" cy="526811"/>
          </a:xfrm>
          <a:prstGeom prst="rect">
            <a:avLst/>
          </a:prstGeom>
          <a:noFill/>
        </p:spPr>
        <p:txBody>
          <a:bodyPr wrap="none" rtlCol="0">
            <a:spAutoFit/>
          </a:bodyPr>
          <a:lstStyle/>
          <a:p>
            <a:pPr marL="171450" indent="-171450">
              <a:lnSpc>
                <a:spcPts val="1800"/>
              </a:lnSpc>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rPr>
              <a:t>判断是否经过同一地点，即可进行全局优化，</a:t>
            </a:r>
            <a:endParaRPr lang="en-US" altLang="zh-CN" sz="1000">
              <a:latin typeface="微软雅黑" panose="020B0503020204020204" pitchFamily="34" charset="-122"/>
              <a:ea typeface="微软雅黑" panose="020B0503020204020204" pitchFamily="34" charset="-122"/>
            </a:endParaRPr>
          </a:p>
          <a:p>
            <a:pPr>
              <a:lnSpc>
                <a:spcPts val="1800"/>
              </a:lnSpc>
            </a:pPr>
            <a:r>
              <a:rPr lang="zh-CN" altLang="en-US" sz="1000">
                <a:latin typeface="微软雅黑" panose="020B0503020204020204" pitchFamily="34" charset="-122"/>
                <a:ea typeface="微软雅黑" panose="020B0503020204020204" pitchFamily="34" charset="-122"/>
              </a:rPr>
              <a:t>消除累计轨迹误差和地图误差</a:t>
            </a:r>
          </a:p>
        </p:txBody>
      </p:sp>
      <p:sp>
        <p:nvSpPr>
          <p:cNvPr id="25" name="矩形 24">
            <a:extLst>
              <a:ext uri="{FF2B5EF4-FFF2-40B4-BE49-F238E27FC236}">
                <a16:creationId xmlns:a16="http://schemas.microsoft.com/office/drawing/2014/main" id="{AE0CA4B6-9DF4-3F3D-0E46-87A7561A069C}"/>
              </a:ext>
            </a:extLst>
          </p:cNvPr>
          <p:cNvSpPr/>
          <p:nvPr/>
        </p:nvSpPr>
        <p:spPr>
          <a:xfrm>
            <a:off x="4695742" y="1390261"/>
            <a:ext cx="1490619"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lvl="0">
              <a:lnSpc>
                <a:spcPct val="115000"/>
              </a:lnSpc>
              <a:spcAft>
                <a:spcPts val="800"/>
              </a:spcAft>
              <a:buSzPts val="1000"/>
              <a:tabLst>
                <a:tab pos="457200" algn="l"/>
              </a:tabLst>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闭环矫正</a:t>
            </a:r>
            <a:endParaRPr lang="zh-CN" alt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8921F062-369F-33F8-4764-D8E0625B4507}"/>
              </a:ext>
            </a:extLst>
          </p:cNvPr>
          <p:cNvSpPr txBox="1"/>
          <p:nvPr/>
        </p:nvSpPr>
        <p:spPr>
          <a:xfrm>
            <a:off x="4910212" y="1714638"/>
            <a:ext cx="3179075" cy="246221"/>
          </a:xfrm>
          <a:prstGeom prst="rect">
            <a:avLst/>
          </a:prstGeom>
          <a:noFill/>
        </p:spPr>
        <p:txBody>
          <a:bodyPr wrap="none" rtlCol="0">
            <a:spAutoFit/>
          </a:bodyPr>
          <a:lstStyle/>
          <a:p>
            <a:pPr marL="171450" indent="-171450">
              <a:buFont typeface="Wingdings" panose="05000000000000000000" pitchFamily="2" charset="2"/>
              <a:buChar char="u"/>
            </a:pPr>
            <a:r>
              <a:rPr lang="zh-CN" altLang="en-US" sz="1000">
                <a:latin typeface="微软雅黑" panose="020B0503020204020204" pitchFamily="34" charset="-122"/>
                <a:ea typeface="微软雅黑" panose="020B0503020204020204" pitchFamily="34" charset="-122"/>
              </a:rPr>
              <a:t>用检测的闭环关系矫正所有关键帧的位姿和地图点</a:t>
            </a:r>
          </a:p>
        </p:txBody>
      </p:sp>
      <p:sp>
        <p:nvSpPr>
          <p:cNvPr id="32" name="矩形 31">
            <a:extLst>
              <a:ext uri="{FF2B5EF4-FFF2-40B4-BE49-F238E27FC236}">
                <a16:creationId xmlns:a16="http://schemas.microsoft.com/office/drawing/2014/main" id="{159723C0-01C6-F743-73ED-10DD2386D801}"/>
              </a:ext>
            </a:extLst>
          </p:cNvPr>
          <p:cNvSpPr/>
          <p:nvPr/>
        </p:nvSpPr>
        <p:spPr>
          <a:xfrm>
            <a:off x="4695742" y="3394087"/>
            <a:ext cx="1490619"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lvl="0">
              <a:lnSpc>
                <a:spcPct val="115000"/>
              </a:lnSpc>
              <a:spcAft>
                <a:spcPts val="800"/>
              </a:spcAft>
              <a:buSzPts val="1000"/>
              <a:tabLst>
                <a:tab pos="457200" algn="l"/>
              </a:tabLst>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全局</a:t>
            </a:r>
            <a:r>
              <a:rPr lang="en-US" altLang="zh-CN" sz="1400" b="1" kern="100">
                <a:effectLst/>
                <a:latin typeface="微软雅黑" panose="020B0503020204020204" pitchFamily="34" charset="-122"/>
                <a:ea typeface="微软雅黑" panose="020B0503020204020204" pitchFamily="34" charset="-122"/>
                <a:cs typeface="Times New Roman" panose="02020603050405020304" pitchFamily="18" charset="0"/>
              </a:rPr>
              <a:t>BA</a:t>
            </a:r>
            <a:endParaRPr lang="zh-CN" alt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标题 1">
            <a:extLst>
              <a:ext uri="{FF2B5EF4-FFF2-40B4-BE49-F238E27FC236}">
                <a16:creationId xmlns:a16="http://schemas.microsoft.com/office/drawing/2014/main" id="{82AA599B-9524-858F-B9F6-80E8244BA112}"/>
              </a:ext>
            </a:extLst>
          </p:cNvPr>
          <p:cNvSpPr>
            <a:spLocks noGrp="1"/>
          </p:cNvSpPr>
          <p:nvPr>
            <p:ph type="title"/>
          </p:nvPr>
        </p:nvSpPr>
        <p:spPr>
          <a:xfrm>
            <a:off x="614680" y="203200"/>
            <a:ext cx="6642100" cy="73024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ORBSLAM</a:t>
            </a:r>
            <a:r>
              <a:rPr kumimoji="0" lang="zh-CN" altLang="en-US"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原理</a:t>
            </a:r>
            <a:endParaRPr kumimoji="0" lang="zh-CN" altLang="en-US" sz="36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2">
            <a:extLst>
              <a:ext uri="{FF2B5EF4-FFF2-40B4-BE49-F238E27FC236}">
                <a16:creationId xmlns:a16="http://schemas.microsoft.com/office/drawing/2014/main" id="{3374248A-2671-0DFB-A49F-958784A6B3E6}"/>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15</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4012641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BDA6-7DC5-4AFB-8E32-1A53BCF2A271}"/>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8BE87244-ABCB-0DF1-84F9-442DD4B4D382}"/>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1" name="组合 20">
            <a:extLst>
              <a:ext uri="{FF2B5EF4-FFF2-40B4-BE49-F238E27FC236}">
                <a16:creationId xmlns:a16="http://schemas.microsoft.com/office/drawing/2014/main" id="{A0C5A5CD-26F8-ABA8-2827-627D9FA5506C}"/>
              </a:ext>
            </a:extLst>
          </p:cNvPr>
          <p:cNvGrpSpPr/>
          <p:nvPr/>
        </p:nvGrpSpPr>
        <p:grpSpPr>
          <a:xfrm>
            <a:off x="3892129" y="2066169"/>
            <a:ext cx="5467871" cy="2725662"/>
            <a:chOff x="-2765213" y="2403971"/>
            <a:chExt cx="5467871" cy="2725662"/>
          </a:xfrm>
        </p:grpSpPr>
        <p:grpSp>
          <p:nvGrpSpPr>
            <p:cNvPr id="22" name="组合 21">
              <a:extLst>
                <a:ext uri="{FF2B5EF4-FFF2-40B4-BE49-F238E27FC236}">
                  <a16:creationId xmlns:a16="http://schemas.microsoft.com/office/drawing/2014/main" id="{2EB8662E-90BD-48BF-8A3C-98D5ED3973E7}"/>
                </a:ext>
              </a:extLst>
            </p:cNvPr>
            <p:cNvGrpSpPr/>
            <p:nvPr/>
          </p:nvGrpSpPr>
          <p:grpSpPr>
            <a:xfrm>
              <a:off x="-2765213" y="2403971"/>
              <a:ext cx="4407743" cy="553998"/>
              <a:chOff x="-2765213" y="2403971"/>
              <a:chExt cx="4407743" cy="553998"/>
            </a:xfrm>
          </p:grpSpPr>
          <p:sp>
            <p:nvSpPr>
              <p:cNvPr id="35" name="菱形 34">
                <a:extLst>
                  <a:ext uri="{FF2B5EF4-FFF2-40B4-BE49-F238E27FC236}">
                    <a16:creationId xmlns:a16="http://schemas.microsoft.com/office/drawing/2014/main" id="{94400F2D-FB60-2BCD-1537-26E9188B4CC2}"/>
                  </a:ext>
                </a:extLst>
              </p:cNvPr>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1394A3C-A029-531B-03A5-EA8F6709EA6C}"/>
                  </a:ext>
                </a:extLst>
              </p:cNvPr>
              <p:cNvSpPr txBox="1"/>
              <p:nvPr/>
            </p:nvSpPr>
            <p:spPr>
              <a:xfrm>
                <a:off x="-2057403" y="2403971"/>
                <a:ext cx="3699933" cy="553998"/>
              </a:xfrm>
              <a:prstGeom prst="rect">
                <a:avLst/>
              </a:prstGeom>
              <a:noFill/>
            </p:spPr>
            <p:txBody>
              <a:bodyPr wrap="square" rtlCol="0">
                <a:spAutoFit/>
              </a:bodyPr>
              <a:lstStyle/>
              <a:p>
                <a:r>
                  <a:rPr lang="en-US" altLang="zh-CN" sz="3000" b="1">
                    <a:solidFill>
                      <a:srgbClr val="203864"/>
                    </a:solidFill>
                    <a:latin typeface="微软雅黑" panose="020B0503020204020204" pitchFamily="34" charset="-122"/>
                    <a:ea typeface="微软雅黑" panose="020B0503020204020204" pitchFamily="34" charset="-122"/>
                  </a:rPr>
                  <a:t>SLAM</a:t>
                </a:r>
                <a:r>
                  <a:rPr lang="zh-CN" altLang="en-US" sz="3000" b="1">
                    <a:solidFill>
                      <a:srgbClr val="203864"/>
                    </a:solidFill>
                    <a:latin typeface="微软雅黑" panose="020B0503020204020204" pitchFamily="34" charset="-122"/>
                    <a:ea typeface="微软雅黑" panose="020B0503020204020204" pitchFamily="34" charset="-122"/>
                  </a:rPr>
                  <a:t>相关背景</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7E4BC178-953C-0769-A780-874D19695A74}"/>
                </a:ext>
              </a:extLst>
            </p:cNvPr>
            <p:cNvGrpSpPr/>
            <p:nvPr/>
          </p:nvGrpSpPr>
          <p:grpSpPr>
            <a:xfrm>
              <a:off x="-2765213" y="3127859"/>
              <a:ext cx="4407743" cy="553998"/>
              <a:chOff x="-2765213" y="3047425"/>
              <a:chExt cx="4407743" cy="553998"/>
            </a:xfrm>
          </p:grpSpPr>
          <p:sp>
            <p:nvSpPr>
              <p:cNvPr id="33" name="菱形 32">
                <a:extLst>
                  <a:ext uri="{FF2B5EF4-FFF2-40B4-BE49-F238E27FC236}">
                    <a16:creationId xmlns:a16="http://schemas.microsoft.com/office/drawing/2014/main" id="{911AB07B-9BE2-FD6C-097D-CD40A24FD412}"/>
                  </a:ext>
                </a:extLst>
              </p:cNvPr>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C98732B3-E88F-5C90-E26C-25B919C5C6EB}"/>
                  </a:ext>
                </a:extLst>
              </p:cNvPr>
              <p:cNvSpPr txBox="1"/>
              <p:nvPr/>
            </p:nvSpPr>
            <p:spPr>
              <a:xfrm>
                <a:off x="-2057403" y="3047425"/>
                <a:ext cx="3699933" cy="553998"/>
              </a:xfrm>
              <a:prstGeom prst="rect">
                <a:avLst/>
              </a:prstGeom>
              <a:noFill/>
            </p:spPr>
            <p:txBody>
              <a:bodyPr wrap="square" rtlCol="0">
                <a:spAutoFit/>
              </a:bodyPr>
              <a:lstStyle/>
              <a:p>
                <a:r>
                  <a:rPr lang="en-US" altLang="zh-CN" sz="3000" b="1">
                    <a:solidFill>
                      <a:srgbClr val="203864"/>
                    </a:solidFill>
                    <a:latin typeface="微软雅黑" panose="020B0503020204020204" pitchFamily="34" charset="-122"/>
                    <a:ea typeface="微软雅黑" panose="020B0503020204020204" pitchFamily="34" charset="-122"/>
                  </a:rPr>
                  <a:t>ORBSLAM</a:t>
                </a:r>
                <a:r>
                  <a:rPr lang="zh-CN" altLang="en-US" sz="3000" b="1">
                    <a:solidFill>
                      <a:srgbClr val="203864"/>
                    </a:solidFill>
                    <a:latin typeface="微软雅黑" panose="020B0503020204020204" pitchFamily="34" charset="-122"/>
                    <a:ea typeface="微软雅黑" panose="020B0503020204020204" pitchFamily="34" charset="-122"/>
                  </a:rPr>
                  <a:t>原理</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E3229A26-8284-5322-3592-74B921CF7113}"/>
                </a:ext>
              </a:extLst>
            </p:cNvPr>
            <p:cNvGrpSpPr/>
            <p:nvPr/>
          </p:nvGrpSpPr>
          <p:grpSpPr>
            <a:xfrm>
              <a:off x="-2765213" y="3851747"/>
              <a:ext cx="5467871" cy="553998"/>
              <a:chOff x="-2765213" y="3690879"/>
              <a:chExt cx="5467871" cy="553998"/>
            </a:xfrm>
          </p:grpSpPr>
          <p:sp>
            <p:nvSpPr>
              <p:cNvPr id="31" name="菱形 30">
                <a:extLst>
                  <a:ext uri="{FF2B5EF4-FFF2-40B4-BE49-F238E27FC236}">
                    <a16:creationId xmlns:a16="http://schemas.microsoft.com/office/drawing/2014/main" id="{0F79A4A2-FFA4-CEAE-A326-ED2EEF315A02}"/>
                  </a:ext>
                </a:extLst>
              </p:cNvPr>
              <p:cNvSpPr/>
              <p:nvPr/>
            </p:nvSpPr>
            <p:spPr>
              <a:xfrm>
                <a:off x="-2765213" y="3710491"/>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CE4A4C4-D7EC-6CB6-227B-D5E7BB54EE23}"/>
                  </a:ext>
                </a:extLst>
              </p:cNvPr>
              <p:cNvSpPr txBox="1"/>
              <p:nvPr/>
            </p:nvSpPr>
            <p:spPr>
              <a:xfrm>
                <a:off x="-2057403" y="3690879"/>
                <a:ext cx="4760061" cy="553998"/>
              </a:xfrm>
              <a:prstGeom prst="rect">
                <a:avLst/>
              </a:prstGeom>
              <a:noFill/>
            </p:spPr>
            <p:txBody>
              <a:bodyPr wrap="square" rtlCol="0">
                <a:spAutoFit/>
              </a:bodyPr>
              <a:lstStyle/>
              <a:p>
                <a:r>
                  <a:rPr lang="en-US" altLang="zh-CN" sz="3000" b="1">
                    <a:solidFill>
                      <a:srgbClr val="C00000"/>
                    </a:solidFill>
                    <a:latin typeface="微软雅黑" panose="020B0503020204020204" pitchFamily="34" charset="-122"/>
                    <a:ea typeface="微软雅黑" panose="020B0503020204020204" pitchFamily="34" charset="-122"/>
                  </a:rPr>
                  <a:t>EdgeSLAM</a:t>
                </a:r>
                <a:r>
                  <a:rPr lang="zh-CN" altLang="en-US" sz="3000" b="1">
                    <a:solidFill>
                      <a:srgbClr val="C00000"/>
                    </a:solidFill>
                    <a:latin typeface="微软雅黑" panose="020B0503020204020204" pitchFamily="34" charset="-122"/>
                    <a:ea typeface="微软雅黑" panose="020B0503020204020204" pitchFamily="34" charset="-122"/>
                  </a:rPr>
                  <a:t>下的网络管理</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7F5FFBBC-D920-2B78-E81A-3B20BD03509E}"/>
                </a:ext>
              </a:extLst>
            </p:cNvPr>
            <p:cNvGrpSpPr/>
            <p:nvPr/>
          </p:nvGrpSpPr>
          <p:grpSpPr>
            <a:xfrm>
              <a:off x="-2765213" y="4575635"/>
              <a:ext cx="4407743" cy="553998"/>
              <a:chOff x="-2765213" y="4334333"/>
              <a:chExt cx="4407743" cy="553998"/>
            </a:xfrm>
          </p:grpSpPr>
          <p:sp>
            <p:nvSpPr>
              <p:cNvPr id="29" name="菱形 28">
                <a:extLst>
                  <a:ext uri="{FF2B5EF4-FFF2-40B4-BE49-F238E27FC236}">
                    <a16:creationId xmlns:a16="http://schemas.microsoft.com/office/drawing/2014/main" id="{447A57D8-C190-2488-B928-3E70836D7A5F}"/>
                  </a:ext>
                </a:extLst>
              </p:cNvPr>
              <p:cNvSpPr/>
              <p:nvPr/>
            </p:nvSpPr>
            <p:spPr>
              <a:xfrm>
                <a:off x="-2765213" y="4353945"/>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58A9BA6-72DE-6910-2EE1-60A5703D4E2D}"/>
                  </a:ext>
                </a:extLst>
              </p:cNvPr>
              <p:cNvSpPr txBox="1"/>
              <p:nvPr/>
            </p:nvSpPr>
            <p:spPr>
              <a:xfrm>
                <a:off x="-2057403" y="4334333"/>
                <a:ext cx="3699933" cy="553998"/>
              </a:xfrm>
              <a:prstGeom prst="rect">
                <a:avLst/>
              </a:prstGeom>
              <a:no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工作进展</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sp>
        <p:nvSpPr>
          <p:cNvPr id="3" name="灯片编号占位符 2">
            <a:extLst>
              <a:ext uri="{FF2B5EF4-FFF2-40B4-BE49-F238E27FC236}">
                <a16:creationId xmlns:a16="http://schemas.microsoft.com/office/drawing/2014/main" id="{CCAC2066-FAF4-7F94-8D24-CAFDAF1A783E}"/>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16</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132563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537A5-A129-ADF5-2778-E2F65C1CD008}"/>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D2EF7571-44C7-EEA8-E64E-FFDF9DCE3B34}"/>
              </a:ext>
            </a:extLst>
          </p:cNvPr>
          <p:cNvSpPr/>
          <p:nvPr/>
        </p:nvSpPr>
        <p:spPr>
          <a:xfrm>
            <a:off x="614680" y="924755"/>
            <a:ext cx="11078484" cy="10957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ts val="2800"/>
              </a:lnSpc>
            </a:pPr>
            <a:endParaRPr lang="zh-CN" altLang="en-US" sz="2600" b="1" dirty="0">
              <a:solidFill>
                <a:srgbClr val="00206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1DD2EA0-E612-39AA-9C66-EA67FD145FD9}"/>
              </a:ext>
            </a:extLst>
          </p:cNvPr>
          <p:cNvSpPr/>
          <p:nvPr/>
        </p:nvSpPr>
        <p:spPr>
          <a:xfrm>
            <a:off x="525212" y="1045525"/>
            <a:ext cx="8704928"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rgbClr val="002060"/>
                </a:solidFill>
                <a:latin typeface="微软雅黑" panose="020B0503020204020204" pitchFamily="34" charset="-122"/>
                <a:ea typeface="微软雅黑" panose="020B0503020204020204" pitchFamily="34" charset="-122"/>
              </a:rPr>
              <a:t>EdgeSLAM </a:t>
            </a:r>
            <a:r>
              <a:rPr lang="zh-CN" altLang="en-US" b="1" kern="0">
                <a:solidFill>
                  <a:srgbClr val="002060"/>
                </a:solidFill>
                <a:latin typeface="微软雅黑" panose="020B0503020204020204" pitchFamily="34" charset="-122"/>
                <a:ea typeface="微软雅黑" panose="020B0503020204020204" pitchFamily="34" charset="-122"/>
              </a:rPr>
              <a:t>简单介绍</a:t>
            </a:r>
            <a:endParaRPr lang="zh-CN" altLang="en-US" b="1" kern="0" dirty="0">
              <a:solidFill>
                <a:srgbClr val="002060"/>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529B94F-ED67-654D-7A6F-C6553426C3B5}"/>
              </a:ext>
            </a:extLst>
          </p:cNvPr>
          <p:cNvSpPr txBox="1"/>
          <p:nvPr/>
        </p:nvSpPr>
        <p:spPr>
          <a:xfrm>
            <a:off x="815343" y="1407750"/>
            <a:ext cx="4262705" cy="528350"/>
          </a:xfrm>
          <a:prstGeom prst="rect">
            <a:avLst/>
          </a:prstGeom>
          <a:noFill/>
        </p:spPr>
        <p:txBody>
          <a:bodyPr wrap="none" rtlCol="0">
            <a:spAutoFit/>
          </a:bodyPr>
          <a:lstStyle/>
          <a:p>
            <a:pPr marL="171450" indent="-171450">
              <a:lnSpc>
                <a:spcPts val="1800"/>
              </a:lnSpc>
              <a:buFont typeface="Arial" panose="020B0604020202020204" pitchFamily="34" charset="0"/>
              <a:buChar char="•"/>
            </a:pPr>
            <a:r>
              <a:rPr lang="zh-CN" altLang="en-US" sz="1050">
                <a:latin typeface="微软雅黑" panose="020B0503020204020204" pitchFamily="34" charset="-122"/>
                <a:ea typeface="微软雅黑" panose="020B0503020204020204" pitchFamily="34" charset="-122"/>
              </a:rPr>
              <a:t>将</a:t>
            </a:r>
            <a:r>
              <a:rPr lang="zh-CN" altLang="en-US" sz="1050">
                <a:solidFill>
                  <a:srgbClr val="C00000"/>
                </a:solidFill>
                <a:latin typeface="微软雅黑" panose="020B0503020204020204" pitchFamily="34" charset="-122"/>
                <a:ea typeface="微软雅黑" panose="020B0503020204020204" pitchFamily="34" charset="-122"/>
              </a:rPr>
              <a:t>计算密集型</a:t>
            </a:r>
            <a:r>
              <a:rPr lang="zh-CN" altLang="en-US" sz="1050">
                <a:latin typeface="微软雅黑" panose="020B0503020204020204" pitchFamily="34" charset="-122"/>
                <a:ea typeface="微软雅黑" panose="020B0503020204020204" pitchFamily="34" charset="-122"/>
              </a:rPr>
              <a:t>模块（如局部建图、闭环检测等）</a:t>
            </a:r>
            <a:r>
              <a:rPr lang="zh-CN" altLang="en-US" sz="1050">
                <a:solidFill>
                  <a:srgbClr val="C00000"/>
                </a:solidFill>
                <a:latin typeface="微软雅黑" panose="020B0503020204020204" pitchFamily="34" charset="-122"/>
                <a:ea typeface="微软雅黑" panose="020B0503020204020204" pitchFamily="34" charset="-122"/>
              </a:rPr>
              <a:t>卸载</a:t>
            </a:r>
            <a:r>
              <a:rPr lang="zh-CN" altLang="en-US" sz="1050">
                <a:latin typeface="微软雅黑" panose="020B0503020204020204" pitchFamily="34" charset="-122"/>
                <a:ea typeface="微软雅黑" panose="020B0503020204020204" pitchFamily="34" charset="-122"/>
              </a:rPr>
              <a:t>到边缘服务器</a:t>
            </a:r>
            <a:endParaRPr lang="en-US" altLang="zh-CN" sz="1050">
              <a:latin typeface="微软雅黑" panose="020B0503020204020204" pitchFamily="34" charset="-122"/>
              <a:ea typeface="微软雅黑" panose="020B0503020204020204" pitchFamily="34" charset="-122"/>
            </a:endParaRPr>
          </a:p>
          <a:p>
            <a:pPr marL="171450" indent="-171450">
              <a:lnSpc>
                <a:spcPts val="1800"/>
              </a:lnSpc>
              <a:buFont typeface="Arial" panose="020B0604020202020204" pitchFamily="34" charset="0"/>
              <a:buChar char="•"/>
            </a:pPr>
            <a:r>
              <a:rPr lang="zh-CN" altLang="en-US" sz="1050">
                <a:latin typeface="微软雅黑" panose="020B0503020204020204" pitchFamily="34" charset="-122"/>
                <a:ea typeface="微软雅黑" panose="020B0503020204020204" pitchFamily="34" charset="-122"/>
              </a:rPr>
              <a:t>移动端仅保留轻量化的跟踪模块（如特征提取、位姿估计）</a:t>
            </a:r>
          </a:p>
        </p:txBody>
      </p:sp>
      <p:sp>
        <p:nvSpPr>
          <p:cNvPr id="6" name="文本框 5">
            <a:extLst>
              <a:ext uri="{FF2B5EF4-FFF2-40B4-BE49-F238E27FC236}">
                <a16:creationId xmlns:a16="http://schemas.microsoft.com/office/drawing/2014/main" id="{105BC080-E52E-9F6B-87E9-4B2E488311B9}"/>
              </a:ext>
            </a:extLst>
          </p:cNvPr>
          <p:cNvSpPr txBox="1"/>
          <p:nvPr/>
        </p:nvSpPr>
        <p:spPr>
          <a:xfrm>
            <a:off x="6115467" y="2298325"/>
            <a:ext cx="954107" cy="276999"/>
          </a:xfrm>
          <a:prstGeom prst="rect">
            <a:avLst/>
          </a:prstGeom>
          <a:noFill/>
        </p:spPr>
        <p:txBody>
          <a:bodyPr wrap="none" rtlCol="0">
            <a:spAutoFit/>
          </a:bodyPr>
          <a:lstStyle/>
          <a:p>
            <a:r>
              <a:rPr lang="zh-CN" altLang="en-US" sz="1200" b="1">
                <a:latin typeface="微软雅黑" panose="020B0503020204020204" pitchFamily="34" charset="-122"/>
                <a:ea typeface="微软雅黑" panose="020B0503020204020204" pitchFamily="34" charset="-122"/>
              </a:rPr>
              <a:t>移动设备端</a:t>
            </a:r>
          </a:p>
        </p:txBody>
      </p:sp>
      <p:sp>
        <p:nvSpPr>
          <p:cNvPr id="7" name="文本框 6">
            <a:extLst>
              <a:ext uri="{FF2B5EF4-FFF2-40B4-BE49-F238E27FC236}">
                <a16:creationId xmlns:a16="http://schemas.microsoft.com/office/drawing/2014/main" id="{0C5499B4-81B3-F601-03EF-9861A51A588C}"/>
              </a:ext>
            </a:extLst>
          </p:cNvPr>
          <p:cNvSpPr txBox="1"/>
          <p:nvPr/>
        </p:nvSpPr>
        <p:spPr>
          <a:xfrm>
            <a:off x="6105971" y="3155335"/>
            <a:ext cx="1107996" cy="276999"/>
          </a:xfrm>
          <a:prstGeom prst="rect">
            <a:avLst/>
          </a:prstGeom>
          <a:noFill/>
        </p:spPr>
        <p:txBody>
          <a:bodyPr wrap="none" rtlCol="0">
            <a:spAutoFit/>
          </a:bodyPr>
          <a:lstStyle/>
          <a:p>
            <a:r>
              <a:rPr lang="zh-CN" altLang="en-US" sz="1200" b="1">
                <a:latin typeface="微软雅黑" panose="020B0503020204020204" pitchFamily="34" charset="-122"/>
                <a:ea typeface="微软雅黑" panose="020B0503020204020204" pitchFamily="34" charset="-122"/>
              </a:rPr>
              <a:t>边缘服务器端</a:t>
            </a:r>
          </a:p>
        </p:txBody>
      </p:sp>
      <p:sp>
        <p:nvSpPr>
          <p:cNvPr id="14" name="文本框 13">
            <a:extLst>
              <a:ext uri="{FF2B5EF4-FFF2-40B4-BE49-F238E27FC236}">
                <a16:creationId xmlns:a16="http://schemas.microsoft.com/office/drawing/2014/main" id="{E7C41B74-EC24-916D-C9A1-1CB6992701FA}"/>
              </a:ext>
            </a:extLst>
          </p:cNvPr>
          <p:cNvSpPr txBox="1"/>
          <p:nvPr/>
        </p:nvSpPr>
        <p:spPr>
          <a:xfrm>
            <a:off x="6115467" y="4051367"/>
            <a:ext cx="800219" cy="276999"/>
          </a:xfrm>
          <a:prstGeom prst="rect">
            <a:avLst/>
          </a:prstGeom>
          <a:noFill/>
        </p:spPr>
        <p:txBody>
          <a:bodyPr wrap="none" rtlCol="0">
            <a:spAutoFit/>
          </a:bodyPr>
          <a:lstStyle/>
          <a:p>
            <a:r>
              <a:rPr lang="zh-CN" altLang="en-US" sz="1200" b="1">
                <a:latin typeface="微软雅黑" panose="020B0503020204020204" pitchFamily="34" charset="-122"/>
                <a:ea typeface="微软雅黑" panose="020B0503020204020204" pitchFamily="34" charset="-122"/>
              </a:rPr>
              <a:t>通信机制</a:t>
            </a:r>
          </a:p>
        </p:txBody>
      </p:sp>
      <p:graphicFrame>
        <p:nvGraphicFramePr>
          <p:cNvPr id="15" name="表格 14">
            <a:extLst>
              <a:ext uri="{FF2B5EF4-FFF2-40B4-BE49-F238E27FC236}">
                <a16:creationId xmlns:a16="http://schemas.microsoft.com/office/drawing/2014/main" id="{E27FF522-1A80-4734-B71D-6451DC790620}"/>
              </a:ext>
            </a:extLst>
          </p:cNvPr>
          <p:cNvGraphicFramePr>
            <a:graphicFrameLocks noGrp="1"/>
          </p:cNvGraphicFramePr>
          <p:nvPr>
            <p:extLst>
              <p:ext uri="{D42A27DB-BD31-4B8C-83A1-F6EECF244321}">
                <p14:modId xmlns:p14="http://schemas.microsoft.com/office/powerpoint/2010/main" val="3311905405"/>
              </p:ext>
            </p:extLst>
          </p:nvPr>
        </p:nvGraphicFramePr>
        <p:xfrm>
          <a:off x="6205504" y="2563533"/>
          <a:ext cx="2409002" cy="487680"/>
        </p:xfrm>
        <a:graphic>
          <a:graphicData uri="http://schemas.openxmlformats.org/drawingml/2006/table">
            <a:tbl>
              <a:tblPr firstRow="1" bandRow="1">
                <a:tableStyleId>{5C22544A-7EE6-4342-B048-85BDC9FD1C3A}</a:tableStyleId>
              </a:tblPr>
              <a:tblGrid>
                <a:gridCol w="2409002">
                  <a:extLst>
                    <a:ext uri="{9D8B030D-6E8A-4147-A177-3AD203B41FA5}">
                      <a16:colId xmlns:a16="http://schemas.microsoft.com/office/drawing/2014/main" val="3709169070"/>
                    </a:ext>
                  </a:extLst>
                </a:gridCol>
              </a:tblGrid>
              <a:tr h="239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b="0">
                          <a:solidFill>
                            <a:schemeClr val="tx1"/>
                          </a:solidFill>
                          <a:latin typeface="微软雅黑" panose="020B0503020204020204" pitchFamily="34" charset="-122"/>
                          <a:ea typeface="微软雅黑" panose="020B0503020204020204" pitchFamily="34" charset="-122"/>
                        </a:rPr>
                        <a:t>运行 </a:t>
                      </a:r>
                      <a:r>
                        <a:rPr lang="en-US" altLang="zh-CN" sz="1000" b="0">
                          <a:solidFill>
                            <a:schemeClr val="tx1"/>
                          </a:solidFill>
                          <a:latin typeface="微软雅黑" panose="020B0503020204020204" pitchFamily="34" charset="-122"/>
                          <a:ea typeface="微软雅黑" panose="020B0503020204020204" pitchFamily="34" charset="-122"/>
                        </a:rPr>
                        <a:t>Tracking</a:t>
                      </a:r>
                    </a:p>
                  </a:txBody>
                  <a:tcPr>
                    <a:solidFill>
                      <a:schemeClr val="accent5">
                        <a:lumMod val="20000"/>
                        <a:lumOff val="80000"/>
                      </a:schemeClr>
                    </a:solidFill>
                  </a:tcPr>
                </a:tc>
                <a:extLst>
                  <a:ext uri="{0D108BD9-81ED-4DB2-BD59-A6C34878D82A}">
                    <a16:rowId xmlns:a16="http://schemas.microsoft.com/office/drawing/2014/main" val="2117103240"/>
                  </a:ext>
                </a:extLst>
              </a:tr>
              <a:tr h="239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00">
                          <a:solidFill>
                            <a:schemeClr val="tx1"/>
                          </a:solidFill>
                          <a:latin typeface="微软雅黑" panose="020B0503020204020204" pitchFamily="34" charset="-122"/>
                          <a:ea typeface="微软雅黑" panose="020B0503020204020204" pitchFamily="34" charset="-122"/>
                        </a:rPr>
                        <a:t>维护 </a:t>
                      </a:r>
                      <a:r>
                        <a:rPr lang="en-US" altLang="zh-CN" sz="1000">
                          <a:solidFill>
                            <a:schemeClr val="tx1"/>
                          </a:solidFill>
                          <a:latin typeface="微软雅黑" panose="020B0503020204020204" pitchFamily="34" charset="-122"/>
                          <a:ea typeface="微软雅黑" panose="020B0503020204020204" pitchFamily="34" charset="-122"/>
                        </a:rPr>
                        <a:t>Local-Map</a:t>
                      </a:r>
                      <a:endParaRPr lang="zh-CN" altLang="en-US" sz="1000">
                        <a:solidFill>
                          <a:schemeClr val="tx1"/>
                        </a:solidFill>
                        <a:latin typeface="微软雅黑" panose="020B0503020204020204" pitchFamily="34" charset="-122"/>
                        <a:ea typeface="微软雅黑" panose="020B0503020204020204" pitchFamily="34" charset="-122"/>
                      </a:endParaRPr>
                    </a:p>
                  </a:txBody>
                  <a:tcPr>
                    <a:solidFill>
                      <a:schemeClr val="accent5">
                        <a:lumMod val="20000"/>
                        <a:lumOff val="80000"/>
                      </a:schemeClr>
                    </a:solidFill>
                  </a:tcPr>
                </a:tc>
                <a:extLst>
                  <a:ext uri="{0D108BD9-81ED-4DB2-BD59-A6C34878D82A}">
                    <a16:rowId xmlns:a16="http://schemas.microsoft.com/office/drawing/2014/main" val="3473075253"/>
                  </a:ext>
                </a:extLst>
              </a:tr>
            </a:tbl>
          </a:graphicData>
        </a:graphic>
      </p:graphicFrame>
      <p:graphicFrame>
        <p:nvGraphicFramePr>
          <p:cNvPr id="16" name="表格 15">
            <a:extLst>
              <a:ext uri="{FF2B5EF4-FFF2-40B4-BE49-F238E27FC236}">
                <a16:creationId xmlns:a16="http://schemas.microsoft.com/office/drawing/2014/main" id="{D3504011-E361-7C85-5CFB-35916C3507CD}"/>
              </a:ext>
            </a:extLst>
          </p:cNvPr>
          <p:cNvGraphicFramePr>
            <a:graphicFrameLocks noGrp="1"/>
          </p:cNvGraphicFramePr>
          <p:nvPr>
            <p:extLst>
              <p:ext uri="{D42A27DB-BD31-4B8C-83A1-F6EECF244321}">
                <p14:modId xmlns:p14="http://schemas.microsoft.com/office/powerpoint/2010/main" val="22541816"/>
              </p:ext>
            </p:extLst>
          </p:nvPr>
        </p:nvGraphicFramePr>
        <p:xfrm>
          <a:off x="6205504" y="3420543"/>
          <a:ext cx="2841608" cy="487680"/>
        </p:xfrm>
        <a:graphic>
          <a:graphicData uri="http://schemas.openxmlformats.org/drawingml/2006/table">
            <a:tbl>
              <a:tblPr firstRow="1" bandRow="1">
                <a:tableStyleId>{5C22544A-7EE6-4342-B048-85BDC9FD1C3A}</a:tableStyleId>
              </a:tblPr>
              <a:tblGrid>
                <a:gridCol w="2841608">
                  <a:extLst>
                    <a:ext uri="{9D8B030D-6E8A-4147-A177-3AD203B41FA5}">
                      <a16:colId xmlns:a16="http://schemas.microsoft.com/office/drawing/2014/main" val="3709169070"/>
                    </a:ext>
                  </a:extLst>
                </a:gridCol>
              </a:tblGrid>
              <a:tr h="239418">
                <a:tc>
                  <a:txBody>
                    <a:bodyPr/>
                    <a:lstStyle/>
                    <a:p>
                      <a:r>
                        <a:rPr lang="zh-CN" altLang="en-US" sz="1000" b="0">
                          <a:solidFill>
                            <a:schemeClr val="tx1"/>
                          </a:solidFill>
                          <a:latin typeface="微软雅黑" panose="020B0503020204020204" pitchFamily="34" charset="-122"/>
                          <a:ea typeface="微软雅黑" panose="020B0503020204020204" pitchFamily="34" charset="-122"/>
                        </a:rPr>
                        <a:t>运行 </a:t>
                      </a:r>
                      <a:r>
                        <a:rPr lang="en-US" altLang="zh-CN" sz="1000" b="0">
                          <a:solidFill>
                            <a:schemeClr val="tx1"/>
                          </a:solidFill>
                          <a:latin typeface="微软雅黑" panose="020B0503020204020204" pitchFamily="34" charset="-122"/>
                          <a:ea typeface="微软雅黑" panose="020B0503020204020204" pitchFamily="34" charset="-122"/>
                        </a:rPr>
                        <a:t>Local-Mapping </a:t>
                      </a:r>
                      <a:r>
                        <a:rPr lang="zh-CN" altLang="en-US" sz="1000" b="0">
                          <a:solidFill>
                            <a:schemeClr val="tx1"/>
                          </a:solidFill>
                          <a:latin typeface="微软雅黑" panose="020B0503020204020204" pitchFamily="34" charset="-122"/>
                          <a:ea typeface="微软雅黑" panose="020B0503020204020204" pitchFamily="34" charset="-122"/>
                        </a:rPr>
                        <a:t>和 </a:t>
                      </a:r>
                      <a:r>
                        <a:rPr lang="en-US" altLang="zh-CN" sz="1000" b="0">
                          <a:solidFill>
                            <a:schemeClr val="tx1"/>
                          </a:solidFill>
                          <a:latin typeface="微软雅黑" panose="020B0503020204020204" pitchFamily="34" charset="-122"/>
                          <a:ea typeface="微软雅黑" panose="020B0503020204020204" pitchFamily="34" charset="-122"/>
                        </a:rPr>
                        <a:t>Loop-Closing </a:t>
                      </a:r>
                    </a:p>
                  </a:txBody>
                  <a:tcPr>
                    <a:solidFill>
                      <a:schemeClr val="accent5">
                        <a:lumMod val="20000"/>
                        <a:lumOff val="80000"/>
                      </a:schemeClr>
                    </a:solidFill>
                  </a:tcPr>
                </a:tc>
                <a:extLst>
                  <a:ext uri="{0D108BD9-81ED-4DB2-BD59-A6C34878D82A}">
                    <a16:rowId xmlns:a16="http://schemas.microsoft.com/office/drawing/2014/main" val="2117103240"/>
                  </a:ext>
                </a:extLst>
              </a:tr>
              <a:tr h="239418">
                <a:tc>
                  <a:txBody>
                    <a:bodyPr/>
                    <a:lstStyle/>
                    <a:p>
                      <a:r>
                        <a:rPr lang="zh-CN" altLang="en-US" sz="1000">
                          <a:latin typeface="微软雅黑" panose="020B0503020204020204" pitchFamily="34" charset="-122"/>
                          <a:ea typeface="微软雅黑" panose="020B0503020204020204" pitchFamily="34" charset="-122"/>
                        </a:rPr>
                        <a:t>维护 </a:t>
                      </a:r>
                      <a:r>
                        <a:rPr lang="en-US" altLang="zh-CN" sz="1000">
                          <a:latin typeface="微软雅黑" panose="020B0503020204020204" pitchFamily="34" charset="-122"/>
                          <a:ea typeface="微软雅黑" panose="020B0503020204020204" pitchFamily="34" charset="-122"/>
                        </a:rPr>
                        <a:t>Global-Map</a:t>
                      </a:r>
                      <a:endParaRPr lang="zh-CN" altLang="en-US" sz="1000">
                        <a:latin typeface="微软雅黑" panose="020B0503020204020204" pitchFamily="34" charset="-122"/>
                        <a:ea typeface="微软雅黑" panose="020B0503020204020204" pitchFamily="34" charset="-122"/>
                      </a:endParaRPr>
                    </a:p>
                  </a:txBody>
                  <a:tcPr>
                    <a:solidFill>
                      <a:schemeClr val="accent5">
                        <a:lumMod val="20000"/>
                        <a:lumOff val="80000"/>
                      </a:schemeClr>
                    </a:solidFill>
                  </a:tcPr>
                </a:tc>
                <a:extLst>
                  <a:ext uri="{0D108BD9-81ED-4DB2-BD59-A6C34878D82A}">
                    <a16:rowId xmlns:a16="http://schemas.microsoft.com/office/drawing/2014/main" val="3473075253"/>
                  </a:ext>
                </a:extLst>
              </a:tr>
            </a:tbl>
          </a:graphicData>
        </a:graphic>
      </p:graphicFrame>
      <p:sp>
        <p:nvSpPr>
          <p:cNvPr id="17" name="文本框 16">
            <a:extLst>
              <a:ext uri="{FF2B5EF4-FFF2-40B4-BE49-F238E27FC236}">
                <a16:creationId xmlns:a16="http://schemas.microsoft.com/office/drawing/2014/main" id="{2448934C-7CC9-2BCB-9BF3-71A0B7C738CA}"/>
              </a:ext>
            </a:extLst>
          </p:cNvPr>
          <p:cNvSpPr txBox="1"/>
          <p:nvPr/>
        </p:nvSpPr>
        <p:spPr>
          <a:xfrm>
            <a:off x="2362560" y="4251638"/>
            <a:ext cx="1537495" cy="215444"/>
          </a:xfrm>
          <a:prstGeom prst="rect">
            <a:avLst/>
          </a:prstGeom>
          <a:noFill/>
        </p:spPr>
        <p:txBody>
          <a:bodyPr wrap="square">
            <a:spAutoFit/>
          </a:bodyPr>
          <a:lstStyle/>
          <a:p>
            <a:r>
              <a:rPr lang="en-US" altLang="zh-CN" sz="800">
                <a:latin typeface="微软雅黑" panose="020B0503020204020204" pitchFamily="34" charset="-122"/>
                <a:ea typeface="微软雅黑" panose="020B0503020204020204" pitchFamily="34" charset="-122"/>
              </a:rPr>
              <a:t>EdgeSLAM</a:t>
            </a:r>
            <a:r>
              <a:rPr lang="zh-CN" altLang="en-US" sz="800">
                <a:latin typeface="微软雅黑" panose="020B0503020204020204" pitchFamily="34" charset="-122"/>
                <a:ea typeface="微软雅黑" panose="020B0503020204020204" pitchFamily="34" charset="-122"/>
              </a:rPr>
              <a:t>系统结构图</a:t>
            </a:r>
          </a:p>
        </p:txBody>
      </p:sp>
      <p:grpSp>
        <p:nvGrpSpPr>
          <p:cNvPr id="73" name="组合 72">
            <a:extLst>
              <a:ext uri="{FF2B5EF4-FFF2-40B4-BE49-F238E27FC236}">
                <a16:creationId xmlns:a16="http://schemas.microsoft.com/office/drawing/2014/main" id="{7EC81A69-5A75-2127-E012-FFBD83CB970F}"/>
              </a:ext>
            </a:extLst>
          </p:cNvPr>
          <p:cNvGrpSpPr/>
          <p:nvPr/>
        </p:nvGrpSpPr>
        <p:grpSpPr>
          <a:xfrm>
            <a:off x="7514026" y="5524689"/>
            <a:ext cx="379335" cy="88509"/>
            <a:chOff x="5716665" y="5371597"/>
            <a:chExt cx="379335" cy="88509"/>
          </a:xfrm>
        </p:grpSpPr>
        <p:pic>
          <p:nvPicPr>
            <p:cNvPr id="66" name="图片 65" descr="图标&#10;&#10;AI 生成的内容可能不正确。">
              <a:extLst>
                <a:ext uri="{FF2B5EF4-FFF2-40B4-BE49-F238E27FC236}">
                  <a16:creationId xmlns:a16="http://schemas.microsoft.com/office/drawing/2014/main" id="{9CD73B06-55E7-4989-0722-8E7C4838BE40}"/>
                </a:ext>
              </a:extLst>
            </p:cNvPr>
            <p:cNvPicPr>
              <a:picLocks noChangeAspect="1"/>
            </p:cNvPicPr>
            <p:nvPr/>
          </p:nvPicPr>
          <p:blipFill>
            <a:blip r:embed="rId3"/>
            <a:stretch>
              <a:fillRect/>
            </a:stretch>
          </p:blipFill>
          <p:spPr>
            <a:xfrm>
              <a:off x="5716665" y="5371597"/>
              <a:ext cx="88509" cy="88509"/>
            </a:xfrm>
            <a:prstGeom prst="rect">
              <a:avLst/>
            </a:prstGeom>
          </p:spPr>
        </p:pic>
        <p:pic>
          <p:nvPicPr>
            <p:cNvPr id="67" name="图片 66" descr="图标&#10;&#10;AI 生成的内容可能不正确。">
              <a:extLst>
                <a:ext uri="{FF2B5EF4-FFF2-40B4-BE49-F238E27FC236}">
                  <a16:creationId xmlns:a16="http://schemas.microsoft.com/office/drawing/2014/main" id="{3068A7AF-362E-B102-1222-8E9F4F9FFF9B}"/>
                </a:ext>
              </a:extLst>
            </p:cNvPr>
            <p:cNvPicPr>
              <a:picLocks noChangeAspect="1"/>
            </p:cNvPicPr>
            <p:nvPr/>
          </p:nvPicPr>
          <p:blipFill>
            <a:blip r:embed="rId3"/>
            <a:stretch>
              <a:fillRect/>
            </a:stretch>
          </p:blipFill>
          <p:spPr>
            <a:xfrm>
              <a:off x="5813864" y="5371597"/>
              <a:ext cx="88509" cy="88509"/>
            </a:xfrm>
            <a:prstGeom prst="rect">
              <a:avLst/>
            </a:prstGeom>
          </p:spPr>
        </p:pic>
        <p:pic>
          <p:nvPicPr>
            <p:cNvPr id="68" name="图片 67" descr="图标&#10;&#10;AI 生成的内容可能不正确。">
              <a:extLst>
                <a:ext uri="{FF2B5EF4-FFF2-40B4-BE49-F238E27FC236}">
                  <a16:creationId xmlns:a16="http://schemas.microsoft.com/office/drawing/2014/main" id="{4E1E4777-C8ED-416F-6AC4-A7AD85CE4372}"/>
                </a:ext>
              </a:extLst>
            </p:cNvPr>
            <p:cNvPicPr>
              <a:picLocks noChangeAspect="1"/>
            </p:cNvPicPr>
            <p:nvPr/>
          </p:nvPicPr>
          <p:blipFill>
            <a:blip r:embed="rId3"/>
            <a:stretch>
              <a:fillRect/>
            </a:stretch>
          </p:blipFill>
          <p:spPr>
            <a:xfrm>
              <a:off x="5910292" y="5371597"/>
              <a:ext cx="88509" cy="88509"/>
            </a:xfrm>
            <a:prstGeom prst="rect">
              <a:avLst/>
            </a:prstGeom>
          </p:spPr>
        </p:pic>
        <p:pic>
          <p:nvPicPr>
            <p:cNvPr id="69" name="图片 68" descr="图标&#10;&#10;AI 生成的内容可能不正确。">
              <a:extLst>
                <a:ext uri="{FF2B5EF4-FFF2-40B4-BE49-F238E27FC236}">
                  <a16:creationId xmlns:a16="http://schemas.microsoft.com/office/drawing/2014/main" id="{7EDB4ABD-482C-091F-E98D-CDA702F491A7}"/>
                </a:ext>
              </a:extLst>
            </p:cNvPr>
            <p:cNvPicPr>
              <a:picLocks noChangeAspect="1"/>
            </p:cNvPicPr>
            <p:nvPr/>
          </p:nvPicPr>
          <p:blipFill>
            <a:blip r:embed="rId3"/>
            <a:stretch>
              <a:fillRect/>
            </a:stretch>
          </p:blipFill>
          <p:spPr>
            <a:xfrm>
              <a:off x="6007491" y="5371597"/>
              <a:ext cx="88509" cy="88509"/>
            </a:xfrm>
            <a:prstGeom prst="rect">
              <a:avLst/>
            </a:prstGeom>
          </p:spPr>
        </p:pic>
      </p:grpSp>
      <p:grpSp>
        <p:nvGrpSpPr>
          <p:cNvPr id="90" name="组合 89">
            <a:extLst>
              <a:ext uri="{FF2B5EF4-FFF2-40B4-BE49-F238E27FC236}">
                <a16:creationId xmlns:a16="http://schemas.microsoft.com/office/drawing/2014/main" id="{E1FE843E-89D8-2C87-75A8-5CB0FCE38253}"/>
              </a:ext>
            </a:extLst>
          </p:cNvPr>
          <p:cNvGrpSpPr/>
          <p:nvPr/>
        </p:nvGrpSpPr>
        <p:grpSpPr>
          <a:xfrm>
            <a:off x="6255926" y="4628332"/>
            <a:ext cx="2887615" cy="497088"/>
            <a:chOff x="5681322" y="4514282"/>
            <a:chExt cx="2887615" cy="497088"/>
          </a:xfrm>
        </p:grpSpPr>
        <p:grpSp>
          <p:nvGrpSpPr>
            <p:cNvPr id="32" name="组合 31">
              <a:extLst>
                <a:ext uri="{FF2B5EF4-FFF2-40B4-BE49-F238E27FC236}">
                  <a16:creationId xmlns:a16="http://schemas.microsoft.com/office/drawing/2014/main" id="{05628B39-9194-3CA1-0A13-5AA2C5A65801}"/>
                </a:ext>
              </a:extLst>
            </p:cNvPr>
            <p:cNvGrpSpPr/>
            <p:nvPr/>
          </p:nvGrpSpPr>
          <p:grpSpPr>
            <a:xfrm>
              <a:off x="6231075" y="4514282"/>
              <a:ext cx="161830" cy="230972"/>
              <a:chOff x="5030063" y="5244940"/>
              <a:chExt cx="248649" cy="325909"/>
            </a:xfrm>
          </p:grpSpPr>
          <p:pic>
            <p:nvPicPr>
              <p:cNvPr id="20" name="图片 19" descr="屏幕上有字&#10;&#10;AI 生成的内容可能不正确。">
                <a:extLst>
                  <a:ext uri="{FF2B5EF4-FFF2-40B4-BE49-F238E27FC236}">
                    <a16:creationId xmlns:a16="http://schemas.microsoft.com/office/drawing/2014/main" id="{002A0C12-0ED5-4A92-F86A-E7A76B907296}"/>
                  </a:ext>
                </a:extLst>
              </p:cNvPr>
              <p:cNvPicPr>
                <a:picLocks noChangeAspect="1"/>
              </p:cNvPicPr>
              <p:nvPr/>
            </p:nvPicPr>
            <p:blipFill>
              <a:blip r:embed="rId4"/>
              <a:stretch>
                <a:fillRect/>
              </a:stretch>
            </p:blipFill>
            <p:spPr>
              <a:xfrm>
                <a:off x="5030063" y="5322200"/>
                <a:ext cx="248649" cy="248649"/>
              </a:xfrm>
              <a:prstGeom prst="rect">
                <a:avLst/>
              </a:prstGeom>
            </p:spPr>
          </p:pic>
          <p:pic>
            <p:nvPicPr>
              <p:cNvPr id="29" name="图片 28" descr="图标&#10;&#10;AI 生成的内容可能不正确。">
                <a:extLst>
                  <a:ext uri="{FF2B5EF4-FFF2-40B4-BE49-F238E27FC236}">
                    <a16:creationId xmlns:a16="http://schemas.microsoft.com/office/drawing/2014/main" id="{445041DE-09CA-E76A-C807-7BC81226C0CB}"/>
                  </a:ext>
                </a:extLst>
              </p:cNvPr>
              <p:cNvPicPr>
                <a:picLocks noChangeAspect="1"/>
              </p:cNvPicPr>
              <p:nvPr/>
            </p:nvPicPr>
            <p:blipFill>
              <a:blip r:embed="rId5"/>
              <a:stretch>
                <a:fillRect/>
              </a:stretch>
            </p:blipFill>
            <p:spPr>
              <a:xfrm>
                <a:off x="5181600" y="5244940"/>
                <a:ext cx="77260" cy="77260"/>
              </a:xfrm>
              <a:prstGeom prst="rect">
                <a:avLst/>
              </a:prstGeom>
            </p:spPr>
          </p:pic>
        </p:grpSp>
        <p:grpSp>
          <p:nvGrpSpPr>
            <p:cNvPr id="34" name="组合 33">
              <a:extLst>
                <a:ext uri="{FF2B5EF4-FFF2-40B4-BE49-F238E27FC236}">
                  <a16:creationId xmlns:a16="http://schemas.microsoft.com/office/drawing/2014/main" id="{DE87D77A-3DEA-E035-9FFA-C32EDDC93A72}"/>
                </a:ext>
              </a:extLst>
            </p:cNvPr>
            <p:cNvGrpSpPr/>
            <p:nvPr/>
          </p:nvGrpSpPr>
          <p:grpSpPr>
            <a:xfrm>
              <a:off x="7885687" y="4522814"/>
              <a:ext cx="200969" cy="230972"/>
              <a:chOff x="6842835" y="5247926"/>
              <a:chExt cx="254976" cy="316597"/>
            </a:xfrm>
          </p:grpSpPr>
          <p:pic>
            <p:nvPicPr>
              <p:cNvPr id="22" name="图片 21" descr="形状&#10;&#10;AI 生成的内容可能不正确。">
                <a:extLst>
                  <a:ext uri="{FF2B5EF4-FFF2-40B4-BE49-F238E27FC236}">
                    <a16:creationId xmlns:a16="http://schemas.microsoft.com/office/drawing/2014/main" id="{CF8F1AD8-6885-F142-E991-A1C20E0B3145}"/>
                  </a:ext>
                </a:extLst>
              </p:cNvPr>
              <p:cNvPicPr>
                <a:picLocks noChangeAspect="1"/>
              </p:cNvPicPr>
              <p:nvPr/>
            </p:nvPicPr>
            <p:blipFill>
              <a:blip r:embed="rId6"/>
              <a:stretch>
                <a:fillRect/>
              </a:stretch>
            </p:blipFill>
            <p:spPr>
              <a:xfrm>
                <a:off x="6842835" y="5309547"/>
                <a:ext cx="254976" cy="254976"/>
              </a:xfrm>
              <a:prstGeom prst="rect">
                <a:avLst/>
              </a:prstGeom>
            </p:spPr>
          </p:pic>
          <p:pic>
            <p:nvPicPr>
              <p:cNvPr id="31" name="图片 30" descr="图标&#10;&#10;AI 生成的内容可能不正确。">
                <a:extLst>
                  <a:ext uri="{FF2B5EF4-FFF2-40B4-BE49-F238E27FC236}">
                    <a16:creationId xmlns:a16="http://schemas.microsoft.com/office/drawing/2014/main" id="{FA7EB0C2-4ABE-66AC-A45D-BA0E4416E8AE}"/>
                  </a:ext>
                </a:extLst>
              </p:cNvPr>
              <p:cNvPicPr>
                <a:picLocks noChangeAspect="1"/>
              </p:cNvPicPr>
              <p:nvPr/>
            </p:nvPicPr>
            <p:blipFill>
              <a:blip r:embed="rId5"/>
              <a:stretch>
                <a:fillRect/>
              </a:stretch>
            </p:blipFill>
            <p:spPr>
              <a:xfrm>
                <a:off x="6855882" y="5247926"/>
                <a:ext cx="77260" cy="77260"/>
              </a:xfrm>
              <a:prstGeom prst="rect">
                <a:avLst/>
              </a:prstGeom>
            </p:spPr>
          </p:pic>
        </p:grpSp>
        <p:cxnSp>
          <p:nvCxnSpPr>
            <p:cNvPr id="46" name="直接连接符 45">
              <a:extLst>
                <a:ext uri="{FF2B5EF4-FFF2-40B4-BE49-F238E27FC236}">
                  <a16:creationId xmlns:a16="http://schemas.microsoft.com/office/drawing/2014/main" id="{DC148270-2120-1D70-1C5B-5BA2C10E54AA}"/>
                </a:ext>
              </a:extLst>
            </p:cNvPr>
            <p:cNvCxnSpPr>
              <a:cxnSpLocks/>
            </p:cNvCxnSpPr>
            <p:nvPr/>
          </p:nvCxnSpPr>
          <p:spPr>
            <a:xfrm flipV="1">
              <a:off x="7122635" y="4903647"/>
              <a:ext cx="399154" cy="2019"/>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168E2E44-C76C-76C0-355D-9C21430027F5}"/>
                </a:ext>
              </a:extLst>
            </p:cNvPr>
            <p:cNvGrpSpPr/>
            <p:nvPr/>
          </p:nvGrpSpPr>
          <p:grpSpPr>
            <a:xfrm>
              <a:off x="5681322" y="4795926"/>
              <a:ext cx="1280262" cy="215444"/>
              <a:chOff x="4131991" y="5793209"/>
              <a:chExt cx="1280262" cy="215444"/>
            </a:xfrm>
          </p:grpSpPr>
          <p:sp>
            <p:nvSpPr>
              <p:cNvPr id="25" name="文本框 24">
                <a:extLst>
                  <a:ext uri="{FF2B5EF4-FFF2-40B4-BE49-F238E27FC236}">
                    <a16:creationId xmlns:a16="http://schemas.microsoft.com/office/drawing/2014/main" id="{3E87151A-3995-49A1-B34E-DD19512508FB}"/>
                  </a:ext>
                </a:extLst>
              </p:cNvPr>
              <p:cNvSpPr txBox="1"/>
              <p:nvPr/>
            </p:nvSpPr>
            <p:spPr>
              <a:xfrm>
                <a:off x="4131991" y="5793209"/>
                <a:ext cx="1205184" cy="215444"/>
              </a:xfrm>
              <a:prstGeom prst="rect">
                <a:avLst/>
              </a:prstGeom>
              <a:noFill/>
            </p:spPr>
            <p:txBody>
              <a:bodyPr wrap="square" rtlCol="0">
                <a:spAutoFit/>
              </a:bodyPr>
              <a:lstStyle/>
              <a:p>
                <a:r>
                  <a:rPr lang="zh-CN" altLang="en-US" sz="800">
                    <a:latin typeface="微软雅黑" panose="020B0503020204020204" pitchFamily="34" charset="-122"/>
                    <a:ea typeface="微软雅黑" panose="020B0503020204020204" pitchFamily="34" charset="-122"/>
                  </a:rPr>
                  <a:t>获取移动、边缘设备</a:t>
                </a:r>
                <a:endParaRPr lang="en-US" altLang="zh-CN" sz="800">
                  <a:latin typeface="微软雅黑" panose="020B0503020204020204" pitchFamily="34" charset="-122"/>
                  <a:ea typeface="微软雅黑" panose="020B0503020204020204" pitchFamily="34" charset="-122"/>
                </a:endParaRPr>
              </a:p>
            </p:txBody>
          </p:sp>
          <p:pic>
            <p:nvPicPr>
              <p:cNvPr id="48" name="图片 47" descr="形状&#10;&#10;AI 生成的内容可能不正确。">
                <a:extLst>
                  <a:ext uri="{FF2B5EF4-FFF2-40B4-BE49-F238E27FC236}">
                    <a16:creationId xmlns:a16="http://schemas.microsoft.com/office/drawing/2014/main" id="{A30F64FF-9DC2-BC3F-9A40-90542C970E46}"/>
                  </a:ext>
                </a:extLst>
              </p:cNvPr>
              <p:cNvPicPr>
                <a:picLocks noChangeAspect="1"/>
              </p:cNvPicPr>
              <p:nvPr/>
            </p:nvPicPr>
            <p:blipFill>
              <a:blip r:embed="rId7"/>
              <a:stretch>
                <a:fillRect/>
              </a:stretch>
            </p:blipFill>
            <p:spPr>
              <a:xfrm>
                <a:off x="5154387" y="5842734"/>
                <a:ext cx="116393" cy="116393"/>
              </a:xfrm>
              <a:prstGeom prst="rect">
                <a:avLst/>
              </a:prstGeom>
            </p:spPr>
          </p:pic>
          <p:pic>
            <p:nvPicPr>
              <p:cNvPr id="53" name="图片 52" descr="图标&#10;&#10;AI 生成的内容可能不正确。">
                <a:extLst>
                  <a:ext uri="{FF2B5EF4-FFF2-40B4-BE49-F238E27FC236}">
                    <a16:creationId xmlns:a16="http://schemas.microsoft.com/office/drawing/2014/main" id="{35A2BFA1-90F4-0179-33D5-A1A7BAFEDC90}"/>
                  </a:ext>
                </a:extLst>
              </p:cNvPr>
              <p:cNvPicPr>
                <a:picLocks noChangeAspect="1"/>
              </p:cNvPicPr>
              <p:nvPr/>
            </p:nvPicPr>
            <p:blipFill>
              <a:blip r:embed="rId8"/>
              <a:stretch>
                <a:fillRect/>
              </a:stretch>
            </p:blipFill>
            <p:spPr>
              <a:xfrm>
                <a:off x="5296741" y="5843174"/>
                <a:ext cx="115512" cy="115512"/>
              </a:xfrm>
              <a:prstGeom prst="rect">
                <a:avLst/>
              </a:prstGeom>
            </p:spPr>
          </p:pic>
        </p:grpSp>
        <p:grpSp>
          <p:nvGrpSpPr>
            <p:cNvPr id="65" name="组合 64">
              <a:extLst>
                <a:ext uri="{FF2B5EF4-FFF2-40B4-BE49-F238E27FC236}">
                  <a16:creationId xmlns:a16="http://schemas.microsoft.com/office/drawing/2014/main" id="{92FB2E65-3A15-D9E2-CCA3-BE1BDE52A5FC}"/>
                </a:ext>
              </a:extLst>
            </p:cNvPr>
            <p:cNvGrpSpPr/>
            <p:nvPr/>
          </p:nvGrpSpPr>
          <p:grpSpPr>
            <a:xfrm>
              <a:off x="7594872" y="4795926"/>
              <a:ext cx="974065" cy="215444"/>
              <a:chOff x="6722821" y="5731212"/>
              <a:chExt cx="974065" cy="215444"/>
            </a:xfrm>
          </p:grpSpPr>
          <p:sp>
            <p:nvSpPr>
              <p:cNvPr id="61" name="文本框 60">
                <a:extLst>
                  <a:ext uri="{FF2B5EF4-FFF2-40B4-BE49-F238E27FC236}">
                    <a16:creationId xmlns:a16="http://schemas.microsoft.com/office/drawing/2014/main" id="{3038BF5E-B555-DA67-83ED-1654C3F79C16}"/>
                  </a:ext>
                </a:extLst>
              </p:cNvPr>
              <p:cNvSpPr txBox="1"/>
              <p:nvPr/>
            </p:nvSpPr>
            <p:spPr>
              <a:xfrm>
                <a:off x="6722821" y="5731212"/>
                <a:ext cx="890263" cy="215444"/>
              </a:xfrm>
              <a:prstGeom prst="rect">
                <a:avLst/>
              </a:prstGeom>
              <a:noFill/>
            </p:spPr>
            <p:txBody>
              <a:bodyPr wrap="square" rtlCol="0">
                <a:spAutoFit/>
              </a:bodyPr>
              <a:lstStyle/>
              <a:p>
                <a:r>
                  <a:rPr lang="zh-CN" altLang="en-US" sz="800">
                    <a:latin typeface="微软雅黑" panose="020B0503020204020204" pitchFamily="34" charset="-122"/>
                    <a:ea typeface="微软雅黑" panose="020B0503020204020204" pitchFamily="34" charset="-122"/>
                  </a:rPr>
                  <a:t>获取边缘设备</a:t>
                </a:r>
                <a:endParaRPr lang="en-US" altLang="zh-CN" sz="800">
                  <a:latin typeface="微软雅黑" panose="020B0503020204020204" pitchFamily="34" charset="-122"/>
                  <a:ea typeface="微软雅黑" panose="020B0503020204020204" pitchFamily="34" charset="-122"/>
                </a:endParaRPr>
              </a:p>
            </p:txBody>
          </p:sp>
          <p:grpSp>
            <p:nvGrpSpPr>
              <p:cNvPr id="64" name="组合 63">
                <a:extLst>
                  <a:ext uri="{FF2B5EF4-FFF2-40B4-BE49-F238E27FC236}">
                    <a16:creationId xmlns:a16="http://schemas.microsoft.com/office/drawing/2014/main" id="{6AF2BA54-EC08-5EE7-0170-5AF5F918D7E8}"/>
                  </a:ext>
                </a:extLst>
              </p:cNvPr>
              <p:cNvGrpSpPr/>
              <p:nvPr/>
            </p:nvGrpSpPr>
            <p:grpSpPr>
              <a:xfrm>
                <a:off x="7439020" y="5784537"/>
                <a:ext cx="257866" cy="116393"/>
                <a:chOff x="7639045" y="5784537"/>
                <a:chExt cx="257866" cy="116393"/>
              </a:xfrm>
            </p:grpSpPr>
            <p:pic>
              <p:nvPicPr>
                <p:cNvPr id="62" name="图片 61" descr="形状&#10;&#10;AI 生成的内容可能不正确。">
                  <a:extLst>
                    <a:ext uri="{FF2B5EF4-FFF2-40B4-BE49-F238E27FC236}">
                      <a16:creationId xmlns:a16="http://schemas.microsoft.com/office/drawing/2014/main" id="{9BEB28F4-B212-A9E3-1917-7881AE89F0B7}"/>
                    </a:ext>
                  </a:extLst>
                </p:cNvPr>
                <p:cNvPicPr>
                  <a:picLocks noChangeAspect="1"/>
                </p:cNvPicPr>
                <p:nvPr/>
              </p:nvPicPr>
              <p:blipFill>
                <a:blip r:embed="rId7"/>
                <a:stretch>
                  <a:fillRect/>
                </a:stretch>
              </p:blipFill>
              <p:spPr>
                <a:xfrm>
                  <a:off x="7639045" y="5784537"/>
                  <a:ext cx="116393" cy="116393"/>
                </a:xfrm>
                <a:prstGeom prst="rect">
                  <a:avLst/>
                </a:prstGeom>
              </p:spPr>
            </p:pic>
            <p:pic>
              <p:nvPicPr>
                <p:cNvPr id="63" name="图片 62" descr="图标&#10;&#10;AI 生成的内容可能不正确。">
                  <a:extLst>
                    <a:ext uri="{FF2B5EF4-FFF2-40B4-BE49-F238E27FC236}">
                      <a16:creationId xmlns:a16="http://schemas.microsoft.com/office/drawing/2014/main" id="{D1755CAE-2EAE-F69F-7370-CC88CFCBBA4B}"/>
                    </a:ext>
                  </a:extLst>
                </p:cNvPr>
                <p:cNvPicPr>
                  <a:picLocks noChangeAspect="1"/>
                </p:cNvPicPr>
                <p:nvPr/>
              </p:nvPicPr>
              <p:blipFill>
                <a:blip r:embed="rId8"/>
                <a:stretch>
                  <a:fillRect/>
                </a:stretch>
              </p:blipFill>
              <p:spPr>
                <a:xfrm>
                  <a:off x="7781399" y="5784977"/>
                  <a:ext cx="115512" cy="115512"/>
                </a:xfrm>
                <a:prstGeom prst="rect">
                  <a:avLst/>
                </a:prstGeom>
              </p:spPr>
            </p:pic>
          </p:grpSp>
        </p:grpSp>
        <p:pic>
          <p:nvPicPr>
            <p:cNvPr id="71" name="图片 70" descr="图片包含 标志, 游戏机, 亮, 盘子&#10;&#10;AI 生成的内容可能不正确。">
              <a:extLst>
                <a:ext uri="{FF2B5EF4-FFF2-40B4-BE49-F238E27FC236}">
                  <a16:creationId xmlns:a16="http://schemas.microsoft.com/office/drawing/2014/main" id="{0845D0C8-9FFF-DB2B-9E57-D1AA5696C57E}"/>
                </a:ext>
              </a:extLst>
            </p:cNvPr>
            <p:cNvPicPr>
              <a:picLocks noChangeAspect="1"/>
            </p:cNvPicPr>
            <p:nvPr/>
          </p:nvPicPr>
          <p:blipFill>
            <a:blip r:embed="rId9"/>
            <a:stretch>
              <a:fillRect/>
            </a:stretch>
          </p:blipFill>
          <p:spPr>
            <a:xfrm>
              <a:off x="7260736" y="4766388"/>
              <a:ext cx="115513" cy="115513"/>
            </a:xfrm>
            <a:prstGeom prst="rect">
              <a:avLst/>
            </a:prstGeom>
          </p:spPr>
        </p:pic>
      </p:grpSp>
      <p:cxnSp>
        <p:nvCxnSpPr>
          <p:cNvPr id="72" name="直接连接符 71">
            <a:extLst>
              <a:ext uri="{FF2B5EF4-FFF2-40B4-BE49-F238E27FC236}">
                <a16:creationId xmlns:a16="http://schemas.microsoft.com/office/drawing/2014/main" id="{49F4732A-CA0D-7DFE-69DD-D42C4C252C98}"/>
              </a:ext>
            </a:extLst>
          </p:cNvPr>
          <p:cNvCxnSpPr>
            <a:cxnSpLocks/>
          </p:cNvCxnSpPr>
          <p:nvPr/>
        </p:nvCxnSpPr>
        <p:spPr>
          <a:xfrm flipV="1">
            <a:off x="7319009" y="5634943"/>
            <a:ext cx="895486" cy="1"/>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1B28BDD4-1D3A-008D-24D8-8827516C96DE}"/>
              </a:ext>
            </a:extLst>
          </p:cNvPr>
          <p:cNvCxnSpPr>
            <a:cxnSpLocks/>
          </p:cNvCxnSpPr>
          <p:nvPr/>
        </p:nvCxnSpPr>
        <p:spPr>
          <a:xfrm flipV="1">
            <a:off x="7319009" y="6017901"/>
            <a:ext cx="895486" cy="1"/>
          </a:xfrm>
          <a:prstGeom prst="line">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8C593A52-F314-6A8F-02F7-EAE2F4B3C299}"/>
              </a:ext>
            </a:extLst>
          </p:cNvPr>
          <p:cNvGrpSpPr/>
          <p:nvPr/>
        </p:nvGrpSpPr>
        <p:grpSpPr>
          <a:xfrm>
            <a:off x="6946108" y="5652901"/>
            <a:ext cx="161830" cy="230972"/>
            <a:chOff x="5030063" y="5244940"/>
            <a:chExt cx="248649" cy="325909"/>
          </a:xfrm>
        </p:grpSpPr>
        <p:pic>
          <p:nvPicPr>
            <p:cNvPr id="78" name="图片 77" descr="屏幕上有字&#10;&#10;AI 生成的内容可能不正确。">
              <a:extLst>
                <a:ext uri="{FF2B5EF4-FFF2-40B4-BE49-F238E27FC236}">
                  <a16:creationId xmlns:a16="http://schemas.microsoft.com/office/drawing/2014/main" id="{1B5316A6-B947-76DE-0600-53387A1F980E}"/>
                </a:ext>
              </a:extLst>
            </p:cNvPr>
            <p:cNvPicPr>
              <a:picLocks noChangeAspect="1"/>
            </p:cNvPicPr>
            <p:nvPr/>
          </p:nvPicPr>
          <p:blipFill>
            <a:blip r:embed="rId4"/>
            <a:stretch>
              <a:fillRect/>
            </a:stretch>
          </p:blipFill>
          <p:spPr>
            <a:xfrm>
              <a:off x="5030063" y="5322200"/>
              <a:ext cx="248649" cy="248649"/>
            </a:xfrm>
            <a:prstGeom prst="rect">
              <a:avLst/>
            </a:prstGeom>
          </p:spPr>
        </p:pic>
        <p:pic>
          <p:nvPicPr>
            <p:cNvPr id="79" name="图片 78" descr="图标&#10;&#10;AI 生成的内容可能不正确。">
              <a:extLst>
                <a:ext uri="{FF2B5EF4-FFF2-40B4-BE49-F238E27FC236}">
                  <a16:creationId xmlns:a16="http://schemas.microsoft.com/office/drawing/2014/main" id="{0C425953-F861-4749-E8F8-55955DA6D121}"/>
                </a:ext>
              </a:extLst>
            </p:cNvPr>
            <p:cNvPicPr>
              <a:picLocks noChangeAspect="1"/>
            </p:cNvPicPr>
            <p:nvPr/>
          </p:nvPicPr>
          <p:blipFill>
            <a:blip r:embed="rId5"/>
            <a:stretch>
              <a:fillRect/>
            </a:stretch>
          </p:blipFill>
          <p:spPr>
            <a:xfrm>
              <a:off x="5181600" y="5244940"/>
              <a:ext cx="77260" cy="77260"/>
            </a:xfrm>
            <a:prstGeom prst="rect">
              <a:avLst/>
            </a:prstGeom>
          </p:spPr>
        </p:pic>
      </p:grpSp>
      <p:grpSp>
        <p:nvGrpSpPr>
          <p:cNvPr id="80" name="组合 79">
            <a:extLst>
              <a:ext uri="{FF2B5EF4-FFF2-40B4-BE49-F238E27FC236}">
                <a16:creationId xmlns:a16="http://schemas.microsoft.com/office/drawing/2014/main" id="{9EA87A0C-2565-FB68-E66D-2ECD7F1ED04B}"/>
              </a:ext>
            </a:extLst>
          </p:cNvPr>
          <p:cNvGrpSpPr/>
          <p:nvPr/>
        </p:nvGrpSpPr>
        <p:grpSpPr>
          <a:xfrm>
            <a:off x="8416083" y="5647538"/>
            <a:ext cx="200969" cy="230972"/>
            <a:chOff x="6842835" y="5247926"/>
            <a:chExt cx="254976" cy="316597"/>
          </a:xfrm>
        </p:grpSpPr>
        <p:pic>
          <p:nvPicPr>
            <p:cNvPr id="81" name="图片 80" descr="形状&#10;&#10;AI 生成的内容可能不正确。">
              <a:extLst>
                <a:ext uri="{FF2B5EF4-FFF2-40B4-BE49-F238E27FC236}">
                  <a16:creationId xmlns:a16="http://schemas.microsoft.com/office/drawing/2014/main" id="{BCBE4C77-04AC-99F4-1C66-BFFC30343A61}"/>
                </a:ext>
              </a:extLst>
            </p:cNvPr>
            <p:cNvPicPr>
              <a:picLocks noChangeAspect="1"/>
            </p:cNvPicPr>
            <p:nvPr/>
          </p:nvPicPr>
          <p:blipFill>
            <a:blip r:embed="rId6"/>
            <a:stretch>
              <a:fillRect/>
            </a:stretch>
          </p:blipFill>
          <p:spPr>
            <a:xfrm>
              <a:off x="6842835" y="5309547"/>
              <a:ext cx="254976" cy="254976"/>
            </a:xfrm>
            <a:prstGeom prst="rect">
              <a:avLst/>
            </a:prstGeom>
          </p:spPr>
        </p:pic>
        <p:pic>
          <p:nvPicPr>
            <p:cNvPr id="82" name="图片 81" descr="图标&#10;&#10;AI 生成的内容可能不正确。">
              <a:extLst>
                <a:ext uri="{FF2B5EF4-FFF2-40B4-BE49-F238E27FC236}">
                  <a16:creationId xmlns:a16="http://schemas.microsoft.com/office/drawing/2014/main" id="{6F6FDF11-2480-C7CE-EB31-BBB2AB2C60CD}"/>
                </a:ext>
              </a:extLst>
            </p:cNvPr>
            <p:cNvPicPr>
              <a:picLocks noChangeAspect="1"/>
            </p:cNvPicPr>
            <p:nvPr/>
          </p:nvPicPr>
          <p:blipFill>
            <a:blip r:embed="rId5"/>
            <a:stretch>
              <a:fillRect/>
            </a:stretch>
          </p:blipFill>
          <p:spPr>
            <a:xfrm>
              <a:off x="6855882" y="5247926"/>
              <a:ext cx="77260" cy="77260"/>
            </a:xfrm>
            <a:prstGeom prst="rect">
              <a:avLst/>
            </a:prstGeom>
          </p:spPr>
        </p:pic>
      </p:grpSp>
      <p:pic>
        <p:nvPicPr>
          <p:cNvPr id="83" name="图片 82" descr="图标&#10;&#10;AI 生成的内容可能不正确。">
            <a:extLst>
              <a:ext uri="{FF2B5EF4-FFF2-40B4-BE49-F238E27FC236}">
                <a16:creationId xmlns:a16="http://schemas.microsoft.com/office/drawing/2014/main" id="{C8B408EC-C370-CF77-5CFD-637ABAF9FD68}"/>
              </a:ext>
            </a:extLst>
          </p:cNvPr>
          <p:cNvPicPr>
            <a:picLocks noChangeAspect="1"/>
          </p:cNvPicPr>
          <p:nvPr/>
        </p:nvPicPr>
        <p:blipFill>
          <a:blip r:embed="rId8"/>
          <a:stretch>
            <a:fillRect/>
          </a:stretch>
        </p:blipFill>
        <p:spPr>
          <a:xfrm>
            <a:off x="7095018" y="5844647"/>
            <a:ext cx="115512" cy="115512"/>
          </a:xfrm>
          <a:prstGeom prst="rect">
            <a:avLst/>
          </a:prstGeom>
        </p:spPr>
      </p:pic>
      <p:pic>
        <p:nvPicPr>
          <p:cNvPr id="84" name="图片 83" descr="图标&#10;&#10;AI 生成的内容可能不正确。">
            <a:extLst>
              <a:ext uri="{FF2B5EF4-FFF2-40B4-BE49-F238E27FC236}">
                <a16:creationId xmlns:a16="http://schemas.microsoft.com/office/drawing/2014/main" id="{B72433B8-4911-8DBA-2907-BD50F4DDD259}"/>
              </a:ext>
            </a:extLst>
          </p:cNvPr>
          <p:cNvPicPr>
            <a:picLocks noChangeAspect="1"/>
          </p:cNvPicPr>
          <p:nvPr/>
        </p:nvPicPr>
        <p:blipFill>
          <a:blip r:embed="rId8"/>
          <a:stretch>
            <a:fillRect/>
          </a:stretch>
        </p:blipFill>
        <p:spPr>
          <a:xfrm>
            <a:off x="8341301" y="5844647"/>
            <a:ext cx="115512" cy="115512"/>
          </a:xfrm>
          <a:prstGeom prst="rect">
            <a:avLst/>
          </a:prstGeom>
        </p:spPr>
      </p:pic>
      <p:pic>
        <p:nvPicPr>
          <p:cNvPr id="86" name="图片 85" descr="黑暗中的标志&#10;&#10;AI 生成的内容可能不正确。">
            <a:extLst>
              <a:ext uri="{FF2B5EF4-FFF2-40B4-BE49-F238E27FC236}">
                <a16:creationId xmlns:a16="http://schemas.microsoft.com/office/drawing/2014/main" id="{30F140C3-6B79-E735-CB6F-86DE7EA711B9}"/>
              </a:ext>
            </a:extLst>
          </p:cNvPr>
          <p:cNvPicPr>
            <a:picLocks noChangeAspect="1"/>
          </p:cNvPicPr>
          <p:nvPr/>
        </p:nvPicPr>
        <p:blipFill>
          <a:blip r:embed="rId10"/>
          <a:stretch>
            <a:fillRect/>
          </a:stretch>
        </p:blipFill>
        <p:spPr>
          <a:xfrm>
            <a:off x="7634586" y="5854401"/>
            <a:ext cx="146133" cy="146133"/>
          </a:xfrm>
          <a:prstGeom prst="rect">
            <a:avLst/>
          </a:prstGeom>
        </p:spPr>
      </p:pic>
      <p:sp>
        <p:nvSpPr>
          <p:cNvPr id="87" name="矩形 86">
            <a:extLst>
              <a:ext uri="{FF2B5EF4-FFF2-40B4-BE49-F238E27FC236}">
                <a16:creationId xmlns:a16="http://schemas.microsoft.com/office/drawing/2014/main" id="{D6B72EBD-1AD1-E201-7D48-963DFC4778EE}"/>
              </a:ext>
            </a:extLst>
          </p:cNvPr>
          <p:cNvSpPr/>
          <p:nvPr/>
        </p:nvSpPr>
        <p:spPr>
          <a:xfrm>
            <a:off x="6205504" y="4365870"/>
            <a:ext cx="3084724" cy="886116"/>
          </a:xfrm>
          <a:prstGeom prst="rect">
            <a:avLst/>
          </a:prstGeom>
          <a:no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矩形 87">
            <a:extLst>
              <a:ext uri="{FF2B5EF4-FFF2-40B4-BE49-F238E27FC236}">
                <a16:creationId xmlns:a16="http://schemas.microsoft.com/office/drawing/2014/main" id="{C3A76E7E-8182-EFDF-FEFF-0D7A2A4DFC2A}"/>
              </a:ext>
            </a:extLst>
          </p:cNvPr>
          <p:cNvSpPr/>
          <p:nvPr/>
        </p:nvSpPr>
        <p:spPr>
          <a:xfrm>
            <a:off x="6205504" y="5347571"/>
            <a:ext cx="3084724" cy="844653"/>
          </a:xfrm>
          <a:prstGeom prst="rect">
            <a:avLst/>
          </a:prstGeom>
          <a:no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88">
            <a:extLst>
              <a:ext uri="{FF2B5EF4-FFF2-40B4-BE49-F238E27FC236}">
                <a16:creationId xmlns:a16="http://schemas.microsoft.com/office/drawing/2014/main" id="{D8DE0029-D81E-C87B-F382-2994DFFD0BF5}"/>
              </a:ext>
            </a:extLst>
          </p:cNvPr>
          <p:cNvSpPr/>
          <p:nvPr/>
        </p:nvSpPr>
        <p:spPr>
          <a:xfrm>
            <a:off x="6201679" y="4365870"/>
            <a:ext cx="627793" cy="186017"/>
          </a:xfrm>
          <a:prstGeom prst="rect">
            <a:avLst/>
          </a:prstGeom>
          <a:solidFill>
            <a:schemeClr val="bg1"/>
          </a:solidFill>
          <a:ln w="9525">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b="1">
                <a:solidFill>
                  <a:srgbClr val="002060"/>
                </a:solidFill>
                <a:latin typeface="微软雅黑" panose="020B0503020204020204" pitchFamily="34" charset="-122"/>
                <a:ea typeface="微软雅黑" panose="020B0503020204020204" pitchFamily="34" charset="-122"/>
              </a:rPr>
              <a:t>建立连接</a:t>
            </a:r>
          </a:p>
        </p:txBody>
      </p:sp>
      <p:sp>
        <p:nvSpPr>
          <p:cNvPr id="91" name="矩形 90">
            <a:extLst>
              <a:ext uri="{FF2B5EF4-FFF2-40B4-BE49-F238E27FC236}">
                <a16:creationId xmlns:a16="http://schemas.microsoft.com/office/drawing/2014/main" id="{FEF3CED0-EE60-431D-7756-B312120185AD}"/>
              </a:ext>
            </a:extLst>
          </p:cNvPr>
          <p:cNvSpPr/>
          <p:nvPr/>
        </p:nvSpPr>
        <p:spPr>
          <a:xfrm>
            <a:off x="6205504" y="5347571"/>
            <a:ext cx="627793" cy="186017"/>
          </a:xfrm>
          <a:prstGeom prst="rect">
            <a:avLst/>
          </a:prstGeom>
          <a:solidFill>
            <a:schemeClr val="bg1"/>
          </a:solidFill>
          <a:ln w="9525">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b="1">
                <a:solidFill>
                  <a:srgbClr val="002060"/>
                </a:solidFill>
                <a:latin typeface="微软雅黑" panose="020B0503020204020204" pitchFamily="34" charset="-122"/>
                <a:ea typeface="微软雅黑" panose="020B0503020204020204" pitchFamily="34" charset="-122"/>
              </a:rPr>
              <a:t>传输数据</a:t>
            </a:r>
          </a:p>
        </p:txBody>
      </p:sp>
      <p:sp>
        <p:nvSpPr>
          <p:cNvPr id="4" name="矩形 3">
            <a:extLst>
              <a:ext uri="{FF2B5EF4-FFF2-40B4-BE49-F238E27FC236}">
                <a16:creationId xmlns:a16="http://schemas.microsoft.com/office/drawing/2014/main" id="{307AAC9A-7EBA-5142-DD0A-798D737BF1F9}"/>
              </a:ext>
            </a:extLst>
          </p:cNvPr>
          <p:cNvSpPr/>
          <p:nvPr/>
        </p:nvSpPr>
        <p:spPr>
          <a:xfrm>
            <a:off x="904811" y="4757511"/>
            <a:ext cx="2672685"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b="1">
                <a:solidFill>
                  <a:schemeClr val="bg1"/>
                </a:solidFill>
                <a:latin typeface="微软雅黑" panose="020B0503020204020204" pitchFamily="34" charset="-122"/>
                <a:ea typeface="微软雅黑" panose="020B0503020204020204" pitchFamily="34" charset="-122"/>
              </a:rPr>
              <a:t>EdgeSLAM</a:t>
            </a:r>
            <a:r>
              <a:rPr lang="zh-CN" altLang="en-US" sz="1400" b="1">
                <a:solidFill>
                  <a:schemeClr val="bg1"/>
                </a:solidFill>
                <a:latin typeface="微软雅黑" panose="020B0503020204020204" pitchFamily="34" charset="-122"/>
                <a:ea typeface="微软雅黑" panose="020B0503020204020204" pitchFamily="34" charset="-122"/>
              </a:rPr>
              <a:t>下的网络资源管理</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FB0FF8A4-EF0D-9473-440C-34B5BE616B0C}"/>
              </a:ext>
            </a:extLst>
          </p:cNvPr>
          <p:cNvSpPr txBox="1"/>
          <p:nvPr/>
        </p:nvSpPr>
        <p:spPr>
          <a:xfrm>
            <a:off x="815343" y="5088416"/>
            <a:ext cx="4087410" cy="553998"/>
          </a:xfrm>
          <a:prstGeom prst="rect">
            <a:avLst/>
          </a:prstGeom>
          <a:noFill/>
        </p:spPr>
        <p:txBody>
          <a:bodyPr wrap="square" rtlCol="0">
            <a:spAutoFit/>
          </a:bodyPr>
          <a:lstStyle/>
          <a:p>
            <a:r>
              <a:rPr lang="zh-CN" altLang="en-US" sz="1000">
                <a:latin typeface="微软雅黑" panose="020B0503020204020204" pitchFamily="34" charset="-122"/>
                <a:ea typeface="微软雅黑" panose="020B0503020204020204" pitchFamily="34" charset="-122"/>
              </a:rPr>
              <a:t>       在边缘 </a:t>
            </a:r>
            <a:r>
              <a:rPr lang="en-US" altLang="zh-CN" sz="1000">
                <a:latin typeface="微软雅黑" panose="020B0503020204020204" pitchFamily="34" charset="-122"/>
                <a:ea typeface="微软雅黑" panose="020B0503020204020204" pitchFamily="34" charset="-122"/>
              </a:rPr>
              <a:t>SLAM</a:t>
            </a:r>
            <a:r>
              <a:rPr lang="zh-CN" altLang="en-US" sz="1000">
                <a:latin typeface="微软雅黑" panose="020B0503020204020204" pitchFamily="34" charset="-122"/>
                <a:ea typeface="微软雅黑" panose="020B0503020204020204" pitchFamily="34" charset="-122"/>
              </a:rPr>
              <a:t>场景中，</a:t>
            </a:r>
            <a:r>
              <a:rPr lang="zh-CN" altLang="en-US" sz="1000">
                <a:solidFill>
                  <a:srgbClr val="C00000"/>
                </a:solidFill>
                <a:latin typeface="微软雅黑" panose="020B0503020204020204" pitchFamily="34" charset="-122"/>
                <a:ea typeface="微软雅黑" panose="020B0503020204020204" pitchFamily="34" charset="-122"/>
              </a:rPr>
              <a:t>用户体验</a:t>
            </a:r>
            <a:r>
              <a:rPr lang="zh-CN" altLang="en-US" sz="1000">
                <a:latin typeface="微软雅黑" panose="020B0503020204020204" pitchFamily="34" charset="-122"/>
                <a:ea typeface="微软雅黑" panose="020B0503020204020204" pitchFamily="34" charset="-122"/>
              </a:rPr>
              <a:t>高度依赖于</a:t>
            </a:r>
            <a:r>
              <a:rPr lang="zh-CN" altLang="en-US" sz="1000">
                <a:solidFill>
                  <a:srgbClr val="C00000"/>
                </a:solidFill>
                <a:latin typeface="微软雅黑" panose="020B0503020204020204" pitchFamily="34" charset="-122"/>
                <a:ea typeface="微软雅黑" panose="020B0503020204020204" pitchFamily="34" charset="-122"/>
              </a:rPr>
              <a:t>网络资源</a:t>
            </a:r>
            <a:r>
              <a:rPr lang="zh-CN" altLang="en-US" sz="1000">
                <a:latin typeface="微软雅黑" panose="020B0503020204020204" pitchFamily="34" charset="-122"/>
                <a:ea typeface="微软雅黑" panose="020B0503020204020204" pitchFamily="34" charset="-122"/>
              </a:rPr>
              <a:t>的</a:t>
            </a:r>
            <a:r>
              <a:rPr lang="zh-CN" altLang="en-US" sz="1000">
                <a:solidFill>
                  <a:srgbClr val="C00000"/>
                </a:solidFill>
                <a:latin typeface="微软雅黑" panose="020B0503020204020204" pitchFamily="34" charset="-122"/>
                <a:ea typeface="微软雅黑" panose="020B0503020204020204" pitchFamily="34" charset="-122"/>
              </a:rPr>
              <a:t>管理</a:t>
            </a:r>
            <a:r>
              <a:rPr lang="zh-CN" altLang="en-US" sz="1000">
                <a:latin typeface="微软雅黑" panose="020B0503020204020204" pitchFamily="34" charset="-122"/>
                <a:ea typeface="微软雅黑" panose="020B0503020204020204" pitchFamily="34" charset="-122"/>
              </a:rPr>
              <a:t>策略。网络资源管理能保障 </a:t>
            </a:r>
            <a:r>
              <a:rPr lang="en-US" altLang="zh-CN" sz="1000">
                <a:latin typeface="微软雅黑" panose="020B0503020204020204" pitchFamily="34" charset="-122"/>
                <a:ea typeface="微软雅黑" panose="020B0503020204020204" pitchFamily="34" charset="-122"/>
              </a:rPr>
              <a:t>SLAM </a:t>
            </a:r>
            <a:r>
              <a:rPr lang="zh-CN" altLang="en-US" sz="1000">
                <a:latin typeface="微软雅黑" panose="020B0503020204020204" pitchFamily="34" charset="-122"/>
                <a:ea typeface="微软雅黑" panose="020B0503020204020204" pitchFamily="34" charset="-122"/>
              </a:rPr>
              <a:t>算法在边缘服务器与终端设备间协同运行，改善用户交互感知体验</a:t>
            </a:r>
          </a:p>
        </p:txBody>
      </p:sp>
      <p:pic>
        <p:nvPicPr>
          <p:cNvPr id="9" name="图片 8">
            <a:extLst>
              <a:ext uri="{FF2B5EF4-FFF2-40B4-BE49-F238E27FC236}">
                <a16:creationId xmlns:a16="http://schemas.microsoft.com/office/drawing/2014/main" id="{D11DFAEA-3A68-7741-1850-A65C99278089}"/>
              </a:ext>
            </a:extLst>
          </p:cNvPr>
          <p:cNvPicPr>
            <a:picLocks noChangeAspect="1"/>
          </p:cNvPicPr>
          <p:nvPr/>
        </p:nvPicPr>
        <p:blipFill>
          <a:blip r:embed="rId11"/>
          <a:stretch>
            <a:fillRect/>
          </a:stretch>
        </p:blipFill>
        <p:spPr>
          <a:xfrm>
            <a:off x="904811" y="2298325"/>
            <a:ext cx="4463368" cy="1912156"/>
          </a:xfrm>
          <a:prstGeom prst="rect">
            <a:avLst/>
          </a:prstGeom>
        </p:spPr>
      </p:pic>
      <p:sp>
        <p:nvSpPr>
          <p:cNvPr id="11" name="箭头: 燕尾形 10">
            <a:extLst>
              <a:ext uri="{FF2B5EF4-FFF2-40B4-BE49-F238E27FC236}">
                <a16:creationId xmlns:a16="http://schemas.microsoft.com/office/drawing/2014/main" id="{498367C7-E523-8562-73E6-204566FCC850}"/>
              </a:ext>
            </a:extLst>
          </p:cNvPr>
          <p:cNvSpPr/>
          <p:nvPr/>
        </p:nvSpPr>
        <p:spPr>
          <a:xfrm>
            <a:off x="5397287" y="3006822"/>
            <a:ext cx="421967" cy="367196"/>
          </a:xfrm>
          <a:prstGeom prst="notch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燕尾形 11">
            <a:extLst>
              <a:ext uri="{FF2B5EF4-FFF2-40B4-BE49-F238E27FC236}">
                <a16:creationId xmlns:a16="http://schemas.microsoft.com/office/drawing/2014/main" id="{2E68044D-63C9-5958-56F4-7D6AFA9BD02A}"/>
              </a:ext>
            </a:extLst>
          </p:cNvPr>
          <p:cNvSpPr/>
          <p:nvPr/>
        </p:nvSpPr>
        <p:spPr>
          <a:xfrm rot="5400000">
            <a:off x="4087927" y="4271071"/>
            <a:ext cx="421967" cy="367196"/>
          </a:xfrm>
          <a:prstGeom prst="notch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66FF2D92-2D42-608F-09FF-798A1E0C2E76}"/>
              </a:ext>
            </a:extLst>
          </p:cNvPr>
          <p:cNvPicPr>
            <a:picLocks noChangeAspect="1"/>
          </p:cNvPicPr>
          <p:nvPr/>
        </p:nvPicPr>
        <p:blipFill>
          <a:blip r:embed="rId12"/>
          <a:srcRect r="7325" b="15771"/>
          <a:stretch/>
        </p:blipFill>
        <p:spPr>
          <a:xfrm>
            <a:off x="2501995" y="5839638"/>
            <a:ext cx="323207" cy="293751"/>
          </a:xfrm>
          <a:prstGeom prst="rect">
            <a:avLst/>
          </a:prstGeom>
        </p:spPr>
      </p:pic>
      <p:pic>
        <p:nvPicPr>
          <p:cNvPr id="21" name="图片 20">
            <a:extLst>
              <a:ext uri="{FF2B5EF4-FFF2-40B4-BE49-F238E27FC236}">
                <a16:creationId xmlns:a16="http://schemas.microsoft.com/office/drawing/2014/main" id="{3D7DF0CC-9E51-8164-2A85-7CF9A72E7AED}"/>
              </a:ext>
            </a:extLst>
          </p:cNvPr>
          <p:cNvPicPr>
            <a:picLocks noChangeAspect="1"/>
          </p:cNvPicPr>
          <p:nvPr/>
        </p:nvPicPr>
        <p:blipFill>
          <a:blip r:embed="rId13"/>
          <a:srcRect l="-883" t="-14487" r="883" b="14487"/>
          <a:stretch/>
        </p:blipFill>
        <p:spPr>
          <a:xfrm>
            <a:off x="3066704" y="5818951"/>
            <a:ext cx="323207" cy="323207"/>
          </a:xfrm>
          <a:prstGeom prst="rect">
            <a:avLst/>
          </a:prstGeom>
        </p:spPr>
      </p:pic>
      <p:pic>
        <p:nvPicPr>
          <p:cNvPr id="24" name="图片 23" descr="形状&#10;&#10;AI 生成的内容可能不正确。">
            <a:extLst>
              <a:ext uri="{FF2B5EF4-FFF2-40B4-BE49-F238E27FC236}">
                <a16:creationId xmlns:a16="http://schemas.microsoft.com/office/drawing/2014/main" id="{8250FF42-A79F-8F1C-95CC-565D1ECE1AFA}"/>
              </a:ext>
            </a:extLst>
          </p:cNvPr>
          <p:cNvPicPr>
            <a:picLocks noChangeAspect="1"/>
          </p:cNvPicPr>
          <p:nvPr/>
        </p:nvPicPr>
        <p:blipFill>
          <a:blip r:embed="rId14"/>
          <a:stretch>
            <a:fillRect/>
          </a:stretch>
        </p:blipFill>
        <p:spPr>
          <a:xfrm>
            <a:off x="3686338" y="5878632"/>
            <a:ext cx="288909" cy="288909"/>
          </a:xfrm>
          <a:prstGeom prst="rect">
            <a:avLst/>
          </a:prstGeom>
        </p:spPr>
      </p:pic>
      <p:sp>
        <p:nvSpPr>
          <p:cNvPr id="26" name="文本框 25">
            <a:extLst>
              <a:ext uri="{FF2B5EF4-FFF2-40B4-BE49-F238E27FC236}">
                <a16:creationId xmlns:a16="http://schemas.microsoft.com/office/drawing/2014/main" id="{B9D87964-F7C4-D8F3-F81B-10D3CDA960DB}"/>
              </a:ext>
            </a:extLst>
          </p:cNvPr>
          <p:cNvSpPr txBox="1"/>
          <p:nvPr/>
        </p:nvSpPr>
        <p:spPr>
          <a:xfrm>
            <a:off x="2501995" y="6147221"/>
            <a:ext cx="399777" cy="184666"/>
          </a:xfrm>
          <a:prstGeom prst="rect">
            <a:avLst/>
          </a:prstGeom>
          <a:noFill/>
        </p:spPr>
        <p:txBody>
          <a:bodyPr wrap="square">
            <a:spAutoFit/>
          </a:bodyPr>
          <a:lstStyle/>
          <a:p>
            <a:r>
              <a:rPr lang="zh-CN" altLang="en-US" sz="600">
                <a:solidFill>
                  <a:srgbClr val="C00000"/>
                </a:solidFill>
                <a:latin typeface="微软雅黑" panose="020B0503020204020204" pitchFamily="34" charset="-122"/>
                <a:ea typeface="微软雅黑" panose="020B0503020204020204" pitchFamily="34" charset="-122"/>
              </a:rPr>
              <a:t>带宽</a:t>
            </a:r>
          </a:p>
        </p:txBody>
      </p:sp>
      <p:sp>
        <p:nvSpPr>
          <p:cNvPr id="27" name="文本框 26">
            <a:extLst>
              <a:ext uri="{FF2B5EF4-FFF2-40B4-BE49-F238E27FC236}">
                <a16:creationId xmlns:a16="http://schemas.microsoft.com/office/drawing/2014/main" id="{59052948-3B3F-9D0F-5B4E-69E58E825083}"/>
              </a:ext>
            </a:extLst>
          </p:cNvPr>
          <p:cNvSpPr txBox="1"/>
          <p:nvPr/>
        </p:nvSpPr>
        <p:spPr>
          <a:xfrm>
            <a:off x="3058127" y="6142159"/>
            <a:ext cx="399777" cy="184666"/>
          </a:xfrm>
          <a:prstGeom prst="rect">
            <a:avLst/>
          </a:prstGeom>
          <a:noFill/>
        </p:spPr>
        <p:txBody>
          <a:bodyPr wrap="square">
            <a:spAutoFit/>
          </a:bodyPr>
          <a:lstStyle/>
          <a:p>
            <a:r>
              <a:rPr lang="zh-CN" altLang="en-US" sz="600">
                <a:latin typeface="微软雅黑" panose="020B0503020204020204" pitchFamily="34" charset="-122"/>
                <a:ea typeface="微软雅黑" panose="020B0503020204020204" pitchFamily="34" charset="-122"/>
              </a:rPr>
              <a:t>延迟</a:t>
            </a:r>
          </a:p>
        </p:txBody>
      </p:sp>
      <p:sp>
        <p:nvSpPr>
          <p:cNvPr id="28" name="文本框 27">
            <a:extLst>
              <a:ext uri="{FF2B5EF4-FFF2-40B4-BE49-F238E27FC236}">
                <a16:creationId xmlns:a16="http://schemas.microsoft.com/office/drawing/2014/main" id="{A9AFD607-BB8F-A087-1D0C-F9BDF8376EBF}"/>
              </a:ext>
            </a:extLst>
          </p:cNvPr>
          <p:cNvSpPr txBox="1"/>
          <p:nvPr/>
        </p:nvSpPr>
        <p:spPr>
          <a:xfrm>
            <a:off x="3630903" y="6145141"/>
            <a:ext cx="399777" cy="184666"/>
          </a:xfrm>
          <a:prstGeom prst="rect">
            <a:avLst/>
          </a:prstGeom>
          <a:noFill/>
        </p:spPr>
        <p:txBody>
          <a:bodyPr wrap="square">
            <a:spAutoFit/>
          </a:bodyPr>
          <a:lstStyle/>
          <a:p>
            <a:r>
              <a:rPr lang="zh-CN" altLang="en-US" sz="600">
                <a:latin typeface="微软雅黑" panose="020B0503020204020204" pitchFamily="34" charset="-122"/>
                <a:ea typeface="微软雅黑" panose="020B0503020204020204" pitchFamily="34" charset="-122"/>
              </a:rPr>
              <a:t>丢包</a:t>
            </a:r>
          </a:p>
        </p:txBody>
      </p:sp>
      <p:cxnSp>
        <p:nvCxnSpPr>
          <p:cNvPr id="36" name="直接箭头连接符 35">
            <a:extLst>
              <a:ext uri="{FF2B5EF4-FFF2-40B4-BE49-F238E27FC236}">
                <a16:creationId xmlns:a16="http://schemas.microsoft.com/office/drawing/2014/main" id="{8E844600-80C2-2C3D-D46B-E71383912DC7}"/>
              </a:ext>
            </a:extLst>
          </p:cNvPr>
          <p:cNvCxnSpPr>
            <a:cxnSpLocks/>
          </p:cNvCxnSpPr>
          <p:nvPr/>
        </p:nvCxnSpPr>
        <p:spPr>
          <a:xfrm>
            <a:off x="2071668" y="6133389"/>
            <a:ext cx="2908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6495E990-B338-F876-9B84-B7FE66BA2856}"/>
              </a:ext>
            </a:extLst>
          </p:cNvPr>
          <p:cNvSpPr/>
          <p:nvPr/>
        </p:nvSpPr>
        <p:spPr>
          <a:xfrm>
            <a:off x="1418947" y="6192224"/>
            <a:ext cx="552202" cy="134601"/>
          </a:xfrm>
          <a:prstGeom prst="rect">
            <a:avLst/>
          </a:prstGeom>
          <a:solidFill>
            <a:schemeClr val="bg1"/>
          </a:solidFill>
          <a:ln w="9525">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700" b="1">
                <a:solidFill>
                  <a:srgbClr val="002060"/>
                </a:solidFill>
                <a:latin typeface="微软雅黑" panose="020B0503020204020204" pitchFamily="34" charset="-122"/>
                <a:ea typeface="微软雅黑" panose="020B0503020204020204" pitchFamily="34" charset="-122"/>
              </a:rPr>
              <a:t>网络资源</a:t>
            </a:r>
          </a:p>
        </p:txBody>
      </p:sp>
      <p:pic>
        <p:nvPicPr>
          <p:cNvPr id="38" name="图片 37">
            <a:extLst>
              <a:ext uri="{FF2B5EF4-FFF2-40B4-BE49-F238E27FC236}">
                <a16:creationId xmlns:a16="http://schemas.microsoft.com/office/drawing/2014/main" id="{37C4A39C-E5A3-42D0-D8EF-A6B70BB65E9F}"/>
              </a:ext>
            </a:extLst>
          </p:cNvPr>
          <p:cNvPicPr>
            <a:picLocks noChangeAspect="1"/>
          </p:cNvPicPr>
          <p:nvPr/>
        </p:nvPicPr>
        <p:blipFill>
          <a:blip r:embed="rId15"/>
          <a:srcRect r="2194" b="13675"/>
          <a:stretch/>
        </p:blipFill>
        <p:spPr>
          <a:xfrm>
            <a:off x="1564100" y="5878510"/>
            <a:ext cx="288909" cy="254996"/>
          </a:xfrm>
          <a:prstGeom prst="rect">
            <a:avLst/>
          </a:prstGeom>
        </p:spPr>
      </p:pic>
      <p:pic>
        <p:nvPicPr>
          <p:cNvPr id="40" name="图片 39" descr="图片包含 游戏机, 灯光&#10;&#10;AI 生成的内容可能不正确。">
            <a:extLst>
              <a:ext uri="{FF2B5EF4-FFF2-40B4-BE49-F238E27FC236}">
                <a16:creationId xmlns:a16="http://schemas.microsoft.com/office/drawing/2014/main" id="{F60E9E24-C6CC-19AC-5321-EDE81C8D7C90}"/>
              </a:ext>
            </a:extLst>
          </p:cNvPr>
          <p:cNvPicPr>
            <a:picLocks noChangeAspect="1"/>
          </p:cNvPicPr>
          <p:nvPr/>
        </p:nvPicPr>
        <p:blipFill>
          <a:blip r:embed="rId16"/>
          <a:stretch>
            <a:fillRect/>
          </a:stretch>
        </p:blipFill>
        <p:spPr>
          <a:xfrm>
            <a:off x="4849806" y="6235612"/>
            <a:ext cx="367197" cy="367197"/>
          </a:xfrm>
          <a:prstGeom prst="rect">
            <a:avLst/>
          </a:prstGeom>
        </p:spPr>
      </p:pic>
      <p:cxnSp>
        <p:nvCxnSpPr>
          <p:cNvPr id="42" name="直接箭头连接符 41">
            <a:extLst>
              <a:ext uri="{FF2B5EF4-FFF2-40B4-BE49-F238E27FC236}">
                <a16:creationId xmlns:a16="http://schemas.microsoft.com/office/drawing/2014/main" id="{66D14E77-7FB2-80C4-BDE1-4631261441F7}"/>
              </a:ext>
            </a:extLst>
          </p:cNvPr>
          <p:cNvCxnSpPr>
            <a:cxnSpLocks/>
            <a:stCxn id="40" idx="3"/>
          </p:cNvCxnSpPr>
          <p:nvPr/>
        </p:nvCxnSpPr>
        <p:spPr>
          <a:xfrm>
            <a:off x="5217003" y="6419211"/>
            <a:ext cx="2039777" cy="0"/>
          </a:xfrm>
          <a:prstGeom prst="straightConnector1">
            <a:avLst/>
          </a:prstGeom>
          <a:ln>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2BE33069-26B0-662B-1CE9-16D6C775C441}"/>
              </a:ext>
            </a:extLst>
          </p:cNvPr>
          <p:cNvPicPr>
            <a:picLocks noChangeAspect="1"/>
          </p:cNvPicPr>
          <p:nvPr/>
        </p:nvPicPr>
        <p:blipFill>
          <a:blip r:embed="rId12"/>
          <a:srcRect r="7325" b="15771"/>
          <a:stretch/>
        </p:blipFill>
        <p:spPr>
          <a:xfrm>
            <a:off x="7048927" y="6246978"/>
            <a:ext cx="161603" cy="146875"/>
          </a:xfrm>
          <a:prstGeom prst="rect">
            <a:avLst/>
          </a:prstGeom>
        </p:spPr>
      </p:pic>
      <p:cxnSp>
        <p:nvCxnSpPr>
          <p:cNvPr id="47" name="直接箭头连接符 46">
            <a:extLst>
              <a:ext uri="{FF2B5EF4-FFF2-40B4-BE49-F238E27FC236}">
                <a16:creationId xmlns:a16="http://schemas.microsoft.com/office/drawing/2014/main" id="{C02673B2-EC09-1E2F-124D-98111A8ABB07}"/>
              </a:ext>
            </a:extLst>
          </p:cNvPr>
          <p:cNvCxnSpPr>
            <a:cxnSpLocks/>
          </p:cNvCxnSpPr>
          <p:nvPr/>
        </p:nvCxnSpPr>
        <p:spPr>
          <a:xfrm flipV="1">
            <a:off x="7256780" y="6032735"/>
            <a:ext cx="0" cy="375427"/>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标题 54">
            <a:extLst>
              <a:ext uri="{FF2B5EF4-FFF2-40B4-BE49-F238E27FC236}">
                <a16:creationId xmlns:a16="http://schemas.microsoft.com/office/drawing/2014/main" id="{D8B0F695-356E-FD90-B36B-298E30AB1801}"/>
              </a:ext>
            </a:extLst>
          </p:cNvPr>
          <p:cNvSpPr>
            <a:spLocks noGrp="1"/>
          </p:cNvSpPr>
          <p:nvPr>
            <p:ph type="title"/>
          </p:nvPr>
        </p:nvSpPr>
        <p:spPr/>
        <p:txBody>
          <a:bodyPr>
            <a:normAutofit/>
          </a:bodyPr>
          <a:lstStyle/>
          <a:p>
            <a:r>
              <a:rPr lang="en-US" altLang="zh-CN" sz="3600" b="1">
                <a:solidFill>
                  <a:srgbClr val="203864"/>
                </a:solidFill>
                <a:latin typeface="微软雅黑" panose="020B0503020204020204" pitchFamily="34" charset="-122"/>
                <a:ea typeface="微软雅黑" panose="020B0503020204020204" pitchFamily="34" charset="-122"/>
              </a:rPr>
              <a:t>EdgeSLAM</a:t>
            </a:r>
            <a:r>
              <a:rPr lang="zh-CN" altLang="en-US" sz="3600" b="1">
                <a:solidFill>
                  <a:srgbClr val="203864"/>
                </a:solidFill>
                <a:latin typeface="微软雅黑" panose="020B0503020204020204" pitchFamily="34" charset="-122"/>
                <a:ea typeface="微软雅黑" panose="020B0503020204020204" pitchFamily="34" charset="-122"/>
              </a:rPr>
              <a:t>下的网络管理</a:t>
            </a:r>
            <a:endParaRPr lang="zh-CN" altLang="en-US">
              <a:solidFill>
                <a:srgbClr val="203864"/>
              </a:solidFill>
            </a:endParaRPr>
          </a:p>
        </p:txBody>
      </p:sp>
      <p:sp>
        <p:nvSpPr>
          <p:cNvPr id="13" name="灯片编号占位符 2">
            <a:extLst>
              <a:ext uri="{FF2B5EF4-FFF2-40B4-BE49-F238E27FC236}">
                <a16:creationId xmlns:a16="http://schemas.microsoft.com/office/drawing/2014/main" id="{41B3AD2A-C28C-1D33-68A2-20914CDC4CDC}"/>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17</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1003732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28380-C17F-CA0C-7E37-B580DAB3AAF6}"/>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AE4DF515-F2AF-3BD7-98C6-7497DD6DF9E3}"/>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1" name="组合 20">
            <a:extLst>
              <a:ext uri="{FF2B5EF4-FFF2-40B4-BE49-F238E27FC236}">
                <a16:creationId xmlns:a16="http://schemas.microsoft.com/office/drawing/2014/main" id="{5B0B889A-32BE-FD50-7CDA-0525F421654B}"/>
              </a:ext>
            </a:extLst>
          </p:cNvPr>
          <p:cNvGrpSpPr/>
          <p:nvPr/>
        </p:nvGrpSpPr>
        <p:grpSpPr>
          <a:xfrm>
            <a:off x="3892129" y="2066169"/>
            <a:ext cx="5467871" cy="2725662"/>
            <a:chOff x="-2765213" y="2403971"/>
            <a:chExt cx="5467871" cy="2725662"/>
          </a:xfrm>
        </p:grpSpPr>
        <p:grpSp>
          <p:nvGrpSpPr>
            <p:cNvPr id="22" name="组合 21">
              <a:extLst>
                <a:ext uri="{FF2B5EF4-FFF2-40B4-BE49-F238E27FC236}">
                  <a16:creationId xmlns:a16="http://schemas.microsoft.com/office/drawing/2014/main" id="{68605705-D477-8CC3-F4F6-43906BADC239}"/>
                </a:ext>
              </a:extLst>
            </p:cNvPr>
            <p:cNvGrpSpPr/>
            <p:nvPr/>
          </p:nvGrpSpPr>
          <p:grpSpPr>
            <a:xfrm>
              <a:off x="-2765213" y="2403971"/>
              <a:ext cx="4407743" cy="553998"/>
              <a:chOff x="-2765213" y="2403971"/>
              <a:chExt cx="4407743" cy="553998"/>
            </a:xfrm>
          </p:grpSpPr>
          <p:sp>
            <p:nvSpPr>
              <p:cNvPr id="35" name="菱形 34">
                <a:extLst>
                  <a:ext uri="{FF2B5EF4-FFF2-40B4-BE49-F238E27FC236}">
                    <a16:creationId xmlns:a16="http://schemas.microsoft.com/office/drawing/2014/main" id="{1C89ABAA-1749-D5A3-7C39-EF5584A96BA9}"/>
                  </a:ext>
                </a:extLst>
              </p:cNvPr>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7236DE36-BD8B-FA74-688C-E5FEF4BDF13D}"/>
                  </a:ext>
                </a:extLst>
              </p:cNvPr>
              <p:cNvSpPr txBox="1"/>
              <p:nvPr/>
            </p:nvSpPr>
            <p:spPr>
              <a:xfrm>
                <a:off x="-2057403" y="2403971"/>
                <a:ext cx="3699933" cy="553998"/>
              </a:xfrm>
              <a:prstGeom prst="rect">
                <a:avLst/>
              </a:prstGeom>
              <a:noFill/>
            </p:spPr>
            <p:txBody>
              <a:bodyPr wrap="square" rtlCol="0">
                <a:spAutoFit/>
              </a:bodyPr>
              <a:lstStyle/>
              <a:p>
                <a:r>
                  <a:rPr lang="en-US" altLang="zh-CN" sz="3000" b="1">
                    <a:solidFill>
                      <a:srgbClr val="203864"/>
                    </a:solidFill>
                    <a:latin typeface="微软雅黑" panose="020B0503020204020204" pitchFamily="34" charset="-122"/>
                    <a:ea typeface="微软雅黑" panose="020B0503020204020204" pitchFamily="34" charset="-122"/>
                  </a:rPr>
                  <a:t>SLAM</a:t>
                </a:r>
                <a:r>
                  <a:rPr lang="zh-CN" altLang="en-US" sz="3000" b="1">
                    <a:solidFill>
                      <a:srgbClr val="203864"/>
                    </a:solidFill>
                    <a:latin typeface="微软雅黑" panose="020B0503020204020204" pitchFamily="34" charset="-122"/>
                    <a:ea typeface="微软雅黑" panose="020B0503020204020204" pitchFamily="34" charset="-122"/>
                  </a:rPr>
                  <a:t>相关背景</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8B4E91AD-88B1-F181-5DB6-D2F023229EA3}"/>
                </a:ext>
              </a:extLst>
            </p:cNvPr>
            <p:cNvGrpSpPr/>
            <p:nvPr/>
          </p:nvGrpSpPr>
          <p:grpSpPr>
            <a:xfrm>
              <a:off x="-2765213" y="3127859"/>
              <a:ext cx="4407743" cy="553998"/>
              <a:chOff x="-2765213" y="3047425"/>
              <a:chExt cx="4407743" cy="553998"/>
            </a:xfrm>
          </p:grpSpPr>
          <p:sp>
            <p:nvSpPr>
              <p:cNvPr id="33" name="菱形 32">
                <a:extLst>
                  <a:ext uri="{FF2B5EF4-FFF2-40B4-BE49-F238E27FC236}">
                    <a16:creationId xmlns:a16="http://schemas.microsoft.com/office/drawing/2014/main" id="{1259ADDF-7B76-9273-EBB9-45C55D3D7662}"/>
                  </a:ext>
                </a:extLst>
              </p:cNvPr>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8A5CE57-EFA4-8ADC-4AF2-2F11334D04C1}"/>
                  </a:ext>
                </a:extLst>
              </p:cNvPr>
              <p:cNvSpPr txBox="1"/>
              <p:nvPr/>
            </p:nvSpPr>
            <p:spPr>
              <a:xfrm>
                <a:off x="-2057403" y="3047425"/>
                <a:ext cx="3699933" cy="553998"/>
              </a:xfrm>
              <a:prstGeom prst="rect">
                <a:avLst/>
              </a:prstGeom>
              <a:noFill/>
            </p:spPr>
            <p:txBody>
              <a:bodyPr wrap="square" rtlCol="0">
                <a:spAutoFit/>
              </a:bodyPr>
              <a:lstStyle/>
              <a:p>
                <a:r>
                  <a:rPr lang="en-US" altLang="zh-CN" sz="3000" b="1">
                    <a:solidFill>
                      <a:srgbClr val="203864"/>
                    </a:solidFill>
                    <a:latin typeface="微软雅黑" panose="020B0503020204020204" pitchFamily="34" charset="-122"/>
                    <a:ea typeface="微软雅黑" panose="020B0503020204020204" pitchFamily="34" charset="-122"/>
                  </a:rPr>
                  <a:t>ORBSLAM</a:t>
                </a:r>
                <a:r>
                  <a:rPr lang="zh-CN" altLang="en-US" sz="3000" b="1">
                    <a:solidFill>
                      <a:srgbClr val="203864"/>
                    </a:solidFill>
                    <a:latin typeface="微软雅黑" panose="020B0503020204020204" pitchFamily="34" charset="-122"/>
                    <a:ea typeface="微软雅黑" panose="020B0503020204020204" pitchFamily="34" charset="-122"/>
                  </a:rPr>
                  <a:t>原理</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58CC6F0E-F109-004E-F11A-D4AA4EBEAB5D}"/>
                </a:ext>
              </a:extLst>
            </p:cNvPr>
            <p:cNvGrpSpPr/>
            <p:nvPr/>
          </p:nvGrpSpPr>
          <p:grpSpPr>
            <a:xfrm>
              <a:off x="-2765213" y="3851747"/>
              <a:ext cx="5467871" cy="553998"/>
              <a:chOff x="-2765213" y="3690879"/>
              <a:chExt cx="5467871" cy="553998"/>
            </a:xfrm>
          </p:grpSpPr>
          <p:sp>
            <p:nvSpPr>
              <p:cNvPr id="31" name="菱形 30">
                <a:extLst>
                  <a:ext uri="{FF2B5EF4-FFF2-40B4-BE49-F238E27FC236}">
                    <a16:creationId xmlns:a16="http://schemas.microsoft.com/office/drawing/2014/main" id="{78A81B69-B6B9-9C52-3FC0-193807CC303A}"/>
                  </a:ext>
                </a:extLst>
              </p:cNvPr>
              <p:cNvSpPr/>
              <p:nvPr/>
            </p:nvSpPr>
            <p:spPr>
              <a:xfrm>
                <a:off x="-2765213" y="3710491"/>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E2CC6E3E-DFFF-6071-05ED-CF83299FD296}"/>
                  </a:ext>
                </a:extLst>
              </p:cNvPr>
              <p:cNvSpPr txBox="1"/>
              <p:nvPr/>
            </p:nvSpPr>
            <p:spPr>
              <a:xfrm>
                <a:off x="-2057403" y="3690879"/>
                <a:ext cx="4760061" cy="553998"/>
              </a:xfrm>
              <a:prstGeom prst="rect">
                <a:avLst/>
              </a:prstGeom>
              <a:noFill/>
            </p:spPr>
            <p:txBody>
              <a:bodyPr wrap="square" rtlCol="0">
                <a:spAutoFit/>
              </a:bodyPr>
              <a:lstStyle/>
              <a:p>
                <a:r>
                  <a:rPr lang="en-US" altLang="zh-CN" sz="3000" b="1">
                    <a:solidFill>
                      <a:srgbClr val="203864"/>
                    </a:solidFill>
                    <a:latin typeface="微软雅黑" panose="020B0503020204020204" pitchFamily="34" charset="-122"/>
                    <a:ea typeface="微软雅黑" panose="020B0503020204020204" pitchFamily="34" charset="-122"/>
                  </a:rPr>
                  <a:t>EdgeSLAM</a:t>
                </a:r>
                <a:r>
                  <a:rPr lang="zh-CN" altLang="en-US" sz="3000" b="1">
                    <a:solidFill>
                      <a:srgbClr val="203864"/>
                    </a:solidFill>
                    <a:latin typeface="微软雅黑" panose="020B0503020204020204" pitchFamily="34" charset="-122"/>
                    <a:ea typeface="微软雅黑" panose="020B0503020204020204" pitchFamily="34" charset="-122"/>
                  </a:rPr>
                  <a:t>下的网络管理</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1867EE9D-CAE6-D702-5478-36E9E3FBE1CB}"/>
                </a:ext>
              </a:extLst>
            </p:cNvPr>
            <p:cNvGrpSpPr/>
            <p:nvPr/>
          </p:nvGrpSpPr>
          <p:grpSpPr>
            <a:xfrm>
              <a:off x="-2765213" y="4575635"/>
              <a:ext cx="4407743" cy="553998"/>
              <a:chOff x="-2765213" y="4334333"/>
              <a:chExt cx="4407743" cy="553998"/>
            </a:xfrm>
          </p:grpSpPr>
          <p:sp>
            <p:nvSpPr>
              <p:cNvPr id="29" name="菱形 28">
                <a:extLst>
                  <a:ext uri="{FF2B5EF4-FFF2-40B4-BE49-F238E27FC236}">
                    <a16:creationId xmlns:a16="http://schemas.microsoft.com/office/drawing/2014/main" id="{13576C24-1E81-BAFD-939D-3BDF93E967DF}"/>
                  </a:ext>
                </a:extLst>
              </p:cNvPr>
              <p:cNvSpPr/>
              <p:nvPr/>
            </p:nvSpPr>
            <p:spPr>
              <a:xfrm>
                <a:off x="-2765213" y="435394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8D4E2A2-2A06-4CBB-209C-27B1B77E5779}"/>
                  </a:ext>
                </a:extLst>
              </p:cNvPr>
              <p:cNvSpPr txBox="1"/>
              <p:nvPr/>
            </p:nvSpPr>
            <p:spPr>
              <a:xfrm>
                <a:off x="-2057403" y="4334333"/>
                <a:ext cx="3699933" cy="553998"/>
              </a:xfrm>
              <a:prstGeom prst="rect">
                <a:avLst/>
              </a:prstGeom>
              <a:noFill/>
            </p:spPr>
            <p:txBody>
              <a:bodyPr wrap="square" rtlCol="0">
                <a:spAutoFit/>
              </a:bodyPr>
              <a:lstStyle/>
              <a:p>
                <a:r>
                  <a:rPr lang="zh-CN" altLang="en-US" sz="3000" b="1">
                    <a:solidFill>
                      <a:srgbClr val="C00000"/>
                    </a:solidFill>
                    <a:latin typeface="微软雅黑" panose="020B0503020204020204" pitchFamily="34" charset="-122"/>
                    <a:ea typeface="微软雅黑" panose="020B0503020204020204" pitchFamily="34" charset="-122"/>
                  </a:rPr>
                  <a:t>工作进展</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grpSp>
      </p:grpSp>
      <p:sp>
        <p:nvSpPr>
          <p:cNvPr id="3" name="灯片编号占位符 2">
            <a:extLst>
              <a:ext uri="{FF2B5EF4-FFF2-40B4-BE49-F238E27FC236}">
                <a16:creationId xmlns:a16="http://schemas.microsoft.com/office/drawing/2014/main" id="{78460637-2B63-E972-808C-F7F22D97B417}"/>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18</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339603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669ED-82A2-D186-8805-4CE43E29E8B5}"/>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4BD048C0-9417-FA5A-24C9-7E04B2541786}"/>
              </a:ext>
            </a:extLst>
          </p:cNvPr>
          <p:cNvPicPr>
            <a:picLocks noChangeAspect="1"/>
          </p:cNvPicPr>
          <p:nvPr/>
        </p:nvPicPr>
        <p:blipFill>
          <a:blip r:embed="rId3"/>
          <a:stretch>
            <a:fillRect/>
          </a:stretch>
        </p:blipFill>
        <p:spPr>
          <a:xfrm>
            <a:off x="3945150" y="1704314"/>
            <a:ext cx="8712893" cy="4536831"/>
          </a:xfrm>
          <a:prstGeom prst="rect">
            <a:avLst/>
          </a:prstGeom>
        </p:spPr>
      </p:pic>
      <p:sp>
        <p:nvSpPr>
          <p:cNvPr id="13" name="标题 1">
            <a:extLst>
              <a:ext uri="{FF2B5EF4-FFF2-40B4-BE49-F238E27FC236}">
                <a16:creationId xmlns:a16="http://schemas.microsoft.com/office/drawing/2014/main" id="{4B78F077-DF1B-043F-6330-BDEE193CCB6F}"/>
              </a:ext>
            </a:extLst>
          </p:cNvPr>
          <p:cNvSpPr>
            <a:spLocks noGrp="1"/>
          </p:cNvSpPr>
          <p:nvPr>
            <p:ph type="title"/>
          </p:nvPr>
        </p:nvSpPr>
        <p:spPr>
          <a:xfrm>
            <a:off x="614680" y="203200"/>
            <a:ext cx="6642100" cy="730249"/>
          </a:xfrm>
        </p:spPr>
        <p:txBody>
          <a:bodyPr/>
          <a:lstStyle/>
          <a:p>
            <a:r>
              <a:rPr lang="zh-CN" altLang="en-US" sz="3600" b="1">
                <a:solidFill>
                  <a:srgbClr val="203864"/>
                </a:solidFill>
                <a:latin typeface="微软雅黑" panose="020B0503020204020204" pitchFamily="34" charset="-122"/>
                <a:ea typeface="微软雅黑" panose="020B0503020204020204" pitchFamily="34" charset="-122"/>
              </a:rPr>
              <a:t>工作进展</a:t>
            </a:r>
            <a:endParaRPr lang="zh-CN" altLang="en-US" sz="3600" b="1" dirty="0">
              <a:solidFill>
                <a:srgbClr val="203864"/>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FBC56A1C-5D75-170A-5929-5763F0221830}"/>
              </a:ext>
            </a:extLst>
          </p:cNvPr>
          <p:cNvPicPr>
            <a:picLocks noChangeAspect="1"/>
          </p:cNvPicPr>
          <p:nvPr/>
        </p:nvPicPr>
        <p:blipFill>
          <a:blip r:embed="rId4"/>
          <a:stretch>
            <a:fillRect/>
          </a:stretch>
        </p:blipFill>
        <p:spPr>
          <a:xfrm>
            <a:off x="522392" y="2648701"/>
            <a:ext cx="3961686" cy="2310984"/>
          </a:xfrm>
          <a:prstGeom prst="rect">
            <a:avLst/>
          </a:prstGeom>
        </p:spPr>
      </p:pic>
      <p:sp>
        <p:nvSpPr>
          <p:cNvPr id="5" name="文本框 4">
            <a:extLst>
              <a:ext uri="{FF2B5EF4-FFF2-40B4-BE49-F238E27FC236}">
                <a16:creationId xmlns:a16="http://schemas.microsoft.com/office/drawing/2014/main" id="{1E8AF489-DD7A-DDFB-50C2-C9AB16BD882E}"/>
              </a:ext>
            </a:extLst>
          </p:cNvPr>
          <p:cNvSpPr txBox="1"/>
          <p:nvPr/>
        </p:nvSpPr>
        <p:spPr>
          <a:xfrm>
            <a:off x="708198" y="1497641"/>
            <a:ext cx="579005"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V103</a:t>
            </a:r>
            <a:endParaRPr lang="zh-CN" altLang="en-US" sz="1200" b="1">
              <a:latin typeface="微软雅黑" panose="020B0503020204020204" pitchFamily="34" charset="-122"/>
              <a:ea typeface="微软雅黑" panose="020B0503020204020204" pitchFamily="34" charset="-122"/>
            </a:endParaRPr>
          </a:p>
        </p:txBody>
      </p:sp>
      <p:sp>
        <p:nvSpPr>
          <p:cNvPr id="4" name="灯片编号占位符 2">
            <a:extLst>
              <a:ext uri="{FF2B5EF4-FFF2-40B4-BE49-F238E27FC236}">
                <a16:creationId xmlns:a16="http://schemas.microsoft.com/office/drawing/2014/main" id="{9291F974-4AD0-0795-64BB-72F4EE2C4527}"/>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19</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44612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32C73-8206-9AD9-69C7-9BEC049FB053}"/>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6185E261-D22F-FCA2-BC5A-14E210C47223}"/>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1" name="组合 20">
            <a:extLst>
              <a:ext uri="{FF2B5EF4-FFF2-40B4-BE49-F238E27FC236}">
                <a16:creationId xmlns:a16="http://schemas.microsoft.com/office/drawing/2014/main" id="{5BF6BD52-D3E2-6FD8-D757-A4AF83A40536}"/>
              </a:ext>
            </a:extLst>
          </p:cNvPr>
          <p:cNvGrpSpPr/>
          <p:nvPr/>
        </p:nvGrpSpPr>
        <p:grpSpPr>
          <a:xfrm>
            <a:off x="3892129" y="2066169"/>
            <a:ext cx="5467871" cy="2725662"/>
            <a:chOff x="-2765213" y="2403971"/>
            <a:chExt cx="5467871" cy="2725662"/>
          </a:xfrm>
        </p:grpSpPr>
        <p:grpSp>
          <p:nvGrpSpPr>
            <p:cNvPr id="22" name="组合 21">
              <a:extLst>
                <a:ext uri="{FF2B5EF4-FFF2-40B4-BE49-F238E27FC236}">
                  <a16:creationId xmlns:a16="http://schemas.microsoft.com/office/drawing/2014/main" id="{B5E3AC15-6402-5D79-4619-DDB58882621C}"/>
                </a:ext>
              </a:extLst>
            </p:cNvPr>
            <p:cNvGrpSpPr/>
            <p:nvPr/>
          </p:nvGrpSpPr>
          <p:grpSpPr>
            <a:xfrm>
              <a:off x="-2765213" y="2403971"/>
              <a:ext cx="4407743" cy="553998"/>
              <a:chOff x="-2765213" y="2403971"/>
              <a:chExt cx="4407743" cy="553998"/>
            </a:xfrm>
          </p:grpSpPr>
          <p:sp>
            <p:nvSpPr>
              <p:cNvPr id="35" name="菱形 34">
                <a:extLst>
                  <a:ext uri="{FF2B5EF4-FFF2-40B4-BE49-F238E27FC236}">
                    <a16:creationId xmlns:a16="http://schemas.microsoft.com/office/drawing/2014/main" id="{135157D7-48D7-EE3F-9179-EA817419D14A}"/>
                  </a:ext>
                </a:extLst>
              </p:cNvPr>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159515F-633F-756D-19E3-5F04CDA845A1}"/>
                  </a:ext>
                </a:extLst>
              </p:cNvPr>
              <p:cNvSpPr txBox="1"/>
              <p:nvPr/>
            </p:nvSpPr>
            <p:spPr>
              <a:xfrm>
                <a:off x="-2057403" y="2403971"/>
                <a:ext cx="3699933" cy="553998"/>
              </a:xfrm>
              <a:prstGeom prst="rect">
                <a:avLst/>
              </a:prstGeom>
              <a:noFill/>
            </p:spPr>
            <p:txBody>
              <a:bodyPr wrap="square" rtlCol="0">
                <a:spAutoFit/>
              </a:bodyPr>
              <a:lstStyle/>
              <a:p>
                <a:r>
                  <a:rPr lang="en-US" altLang="zh-CN" sz="3000" b="1">
                    <a:solidFill>
                      <a:srgbClr val="C00000"/>
                    </a:solidFill>
                    <a:latin typeface="微软雅黑" panose="020B0503020204020204" pitchFamily="34" charset="-122"/>
                    <a:ea typeface="微软雅黑" panose="020B0503020204020204" pitchFamily="34" charset="-122"/>
                  </a:rPr>
                  <a:t>SLAM</a:t>
                </a:r>
                <a:r>
                  <a:rPr lang="zh-CN" altLang="en-US" sz="3000" b="1">
                    <a:solidFill>
                      <a:srgbClr val="C00000"/>
                    </a:solidFill>
                    <a:latin typeface="微软雅黑" panose="020B0503020204020204" pitchFamily="34" charset="-122"/>
                    <a:ea typeface="微软雅黑" panose="020B0503020204020204" pitchFamily="34" charset="-122"/>
                  </a:rPr>
                  <a:t>相关背景</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3D34A5D8-9818-E2F3-B196-3E4CEFCCAFA9}"/>
                </a:ext>
              </a:extLst>
            </p:cNvPr>
            <p:cNvGrpSpPr/>
            <p:nvPr/>
          </p:nvGrpSpPr>
          <p:grpSpPr>
            <a:xfrm>
              <a:off x="-2765213" y="3127859"/>
              <a:ext cx="4407743" cy="553998"/>
              <a:chOff x="-2765213" y="3047425"/>
              <a:chExt cx="4407743" cy="553998"/>
            </a:xfrm>
          </p:grpSpPr>
          <p:sp>
            <p:nvSpPr>
              <p:cNvPr id="33" name="菱形 32">
                <a:extLst>
                  <a:ext uri="{FF2B5EF4-FFF2-40B4-BE49-F238E27FC236}">
                    <a16:creationId xmlns:a16="http://schemas.microsoft.com/office/drawing/2014/main" id="{9DBBD103-7DB8-87D0-96D0-6369C8D32A06}"/>
                  </a:ext>
                </a:extLst>
              </p:cNvPr>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480A1AD3-3BE2-93CD-9403-6A6FEF85445E}"/>
                  </a:ext>
                </a:extLst>
              </p:cNvPr>
              <p:cNvSpPr txBox="1"/>
              <p:nvPr/>
            </p:nvSpPr>
            <p:spPr>
              <a:xfrm>
                <a:off x="-2057403" y="3047425"/>
                <a:ext cx="3699933" cy="553998"/>
              </a:xfrm>
              <a:prstGeom prst="rect">
                <a:avLst/>
              </a:prstGeom>
              <a:noFill/>
            </p:spPr>
            <p:txBody>
              <a:bodyPr wrap="square" rtlCol="0">
                <a:spAutoFit/>
              </a:bodyPr>
              <a:lstStyle/>
              <a:p>
                <a:r>
                  <a:rPr lang="en-US" altLang="zh-CN" sz="3000" b="1">
                    <a:solidFill>
                      <a:srgbClr val="203864"/>
                    </a:solidFill>
                    <a:latin typeface="微软雅黑" panose="020B0503020204020204" pitchFamily="34" charset="-122"/>
                    <a:ea typeface="微软雅黑" panose="020B0503020204020204" pitchFamily="34" charset="-122"/>
                  </a:rPr>
                  <a:t>ORBSLAM</a:t>
                </a:r>
                <a:r>
                  <a:rPr lang="zh-CN" altLang="en-US" sz="3000" b="1">
                    <a:solidFill>
                      <a:srgbClr val="203864"/>
                    </a:solidFill>
                    <a:latin typeface="微软雅黑" panose="020B0503020204020204" pitchFamily="34" charset="-122"/>
                    <a:ea typeface="微软雅黑" panose="020B0503020204020204" pitchFamily="34" charset="-122"/>
                  </a:rPr>
                  <a:t>原理</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60A6B99F-26D6-D3CA-8770-BB130DA40B24}"/>
                </a:ext>
              </a:extLst>
            </p:cNvPr>
            <p:cNvGrpSpPr/>
            <p:nvPr/>
          </p:nvGrpSpPr>
          <p:grpSpPr>
            <a:xfrm>
              <a:off x="-2765213" y="3851747"/>
              <a:ext cx="5467871" cy="553998"/>
              <a:chOff x="-2765213" y="3690879"/>
              <a:chExt cx="5467871" cy="553998"/>
            </a:xfrm>
          </p:grpSpPr>
          <p:sp>
            <p:nvSpPr>
              <p:cNvPr id="31" name="菱形 30">
                <a:extLst>
                  <a:ext uri="{FF2B5EF4-FFF2-40B4-BE49-F238E27FC236}">
                    <a16:creationId xmlns:a16="http://schemas.microsoft.com/office/drawing/2014/main" id="{CF6E5EEB-7781-D105-F668-A6C24BECFB76}"/>
                  </a:ext>
                </a:extLst>
              </p:cNvPr>
              <p:cNvSpPr/>
              <p:nvPr/>
            </p:nvSpPr>
            <p:spPr>
              <a:xfrm>
                <a:off x="-2765213" y="3710491"/>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FE9B5C15-D665-FBBB-23D6-AF925D1948D7}"/>
                  </a:ext>
                </a:extLst>
              </p:cNvPr>
              <p:cNvSpPr txBox="1"/>
              <p:nvPr/>
            </p:nvSpPr>
            <p:spPr>
              <a:xfrm>
                <a:off x="-2057403" y="3690879"/>
                <a:ext cx="4760061" cy="553998"/>
              </a:xfrm>
              <a:prstGeom prst="rect">
                <a:avLst/>
              </a:prstGeom>
              <a:noFill/>
            </p:spPr>
            <p:txBody>
              <a:bodyPr wrap="square" rtlCol="0">
                <a:spAutoFit/>
              </a:bodyPr>
              <a:lstStyle/>
              <a:p>
                <a:r>
                  <a:rPr lang="en-US" altLang="zh-CN" sz="3000" b="1">
                    <a:solidFill>
                      <a:srgbClr val="203864"/>
                    </a:solidFill>
                    <a:latin typeface="微软雅黑" panose="020B0503020204020204" pitchFamily="34" charset="-122"/>
                    <a:ea typeface="微软雅黑" panose="020B0503020204020204" pitchFamily="34" charset="-122"/>
                  </a:rPr>
                  <a:t>EdgeSLAM</a:t>
                </a:r>
                <a:r>
                  <a:rPr lang="zh-CN" altLang="en-US" sz="3000" b="1">
                    <a:solidFill>
                      <a:srgbClr val="203864"/>
                    </a:solidFill>
                    <a:latin typeface="微软雅黑" panose="020B0503020204020204" pitchFamily="34" charset="-122"/>
                    <a:ea typeface="微软雅黑" panose="020B0503020204020204" pitchFamily="34" charset="-122"/>
                  </a:rPr>
                  <a:t>下的网络管理</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03458A93-48B0-3A28-9458-1FA57FD13051}"/>
                </a:ext>
              </a:extLst>
            </p:cNvPr>
            <p:cNvGrpSpPr/>
            <p:nvPr/>
          </p:nvGrpSpPr>
          <p:grpSpPr>
            <a:xfrm>
              <a:off x="-2765213" y="4575635"/>
              <a:ext cx="4407743" cy="553998"/>
              <a:chOff x="-2765213" y="4334333"/>
              <a:chExt cx="4407743" cy="553998"/>
            </a:xfrm>
          </p:grpSpPr>
          <p:sp>
            <p:nvSpPr>
              <p:cNvPr id="29" name="菱形 28">
                <a:extLst>
                  <a:ext uri="{FF2B5EF4-FFF2-40B4-BE49-F238E27FC236}">
                    <a16:creationId xmlns:a16="http://schemas.microsoft.com/office/drawing/2014/main" id="{86FA5D38-AD9F-8BA7-19D3-968014C98216}"/>
                  </a:ext>
                </a:extLst>
              </p:cNvPr>
              <p:cNvSpPr/>
              <p:nvPr/>
            </p:nvSpPr>
            <p:spPr>
              <a:xfrm>
                <a:off x="-2765213" y="4353945"/>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6DB0A68-F0CF-F9DC-7BDA-2BF154273AA9}"/>
                  </a:ext>
                </a:extLst>
              </p:cNvPr>
              <p:cNvSpPr txBox="1"/>
              <p:nvPr/>
            </p:nvSpPr>
            <p:spPr>
              <a:xfrm>
                <a:off x="-2057403" y="4334333"/>
                <a:ext cx="3699933" cy="553998"/>
              </a:xfrm>
              <a:prstGeom prst="rect">
                <a:avLst/>
              </a:prstGeom>
              <a:noFill/>
            </p:spPr>
            <p:txBody>
              <a:bodyPr wrap="square" rtlCol="0">
                <a:spAutoFit/>
              </a:bodyPr>
              <a:lstStyle/>
              <a:p>
                <a:r>
                  <a:rPr lang="zh-CN" altLang="en-US" sz="3000" b="1">
                    <a:solidFill>
                      <a:srgbClr val="203864"/>
                    </a:solidFill>
                    <a:latin typeface="微软雅黑" panose="020B0503020204020204" pitchFamily="34" charset="-122"/>
                    <a:ea typeface="微软雅黑" panose="020B0503020204020204" pitchFamily="34" charset="-122"/>
                  </a:rPr>
                  <a:t>工作进展</a:t>
                </a:r>
                <a:endParaRPr lang="zh-CN" altLang="en-US" sz="3000" b="1" dirty="0">
                  <a:solidFill>
                    <a:srgbClr val="203864"/>
                  </a:solidFill>
                  <a:latin typeface="微软雅黑" panose="020B0503020204020204" pitchFamily="34" charset="-122"/>
                  <a:ea typeface="微软雅黑" panose="020B0503020204020204" pitchFamily="34" charset="-122"/>
                </a:endParaRPr>
              </a:p>
            </p:txBody>
          </p:sp>
        </p:grpSp>
      </p:grpSp>
      <p:sp>
        <p:nvSpPr>
          <p:cNvPr id="2" name="灯片编号占位符 2">
            <a:extLst>
              <a:ext uri="{FF2B5EF4-FFF2-40B4-BE49-F238E27FC236}">
                <a16:creationId xmlns:a16="http://schemas.microsoft.com/office/drawing/2014/main" id="{DBF403A0-7F6F-2ABD-CB05-5D274E65A525}"/>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933056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11C26-1687-A58B-CC63-BAC67840AF24}"/>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53A89CB1-6E9A-727E-EF6E-337F24177893}"/>
              </a:ext>
            </a:extLst>
          </p:cNvPr>
          <p:cNvSpPr>
            <a:spLocks noGrp="1"/>
          </p:cNvSpPr>
          <p:nvPr>
            <p:ph type="title"/>
          </p:nvPr>
        </p:nvSpPr>
        <p:spPr>
          <a:xfrm>
            <a:off x="614680" y="203200"/>
            <a:ext cx="6642100" cy="730249"/>
          </a:xfrm>
        </p:spPr>
        <p:txBody>
          <a:bodyPr/>
          <a:lstStyle/>
          <a:p>
            <a:r>
              <a:rPr lang="zh-CN" altLang="en-US" sz="3600" b="1">
                <a:solidFill>
                  <a:srgbClr val="203864"/>
                </a:solidFill>
                <a:latin typeface="微软雅黑" panose="020B0503020204020204" pitchFamily="34" charset="-122"/>
                <a:ea typeface="微软雅黑" panose="020B0503020204020204" pitchFamily="34" charset="-122"/>
              </a:rPr>
              <a:t>工作进展</a:t>
            </a:r>
            <a:endParaRPr lang="zh-CN" altLang="en-US" sz="3600" b="1" dirty="0">
              <a:solidFill>
                <a:srgbClr val="203864"/>
              </a:solidFill>
              <a:latin typeface="微软雅黑" panose="020B0503020204020204" pitchFamily="34" charset="-122"/>
              <a:ea typeface="微软雅黑" panose="020B0503020204020204" pitchFamily="34" charset="-122"/>
            </a:endParaRPr>
          </a:p>
        </p:txBody>
      </p:sp>
      <p:pic>
        <p:nvPicPr>
          <p:cNvPr id="3" name="图片 2" descr="图示&#10;&#10;AI 生成的内容可能不正确。">
            <a:extLst>
              <a:ext uri="{FF2B5EF4-FFF2-40B4-BE49-F238E27FC236}">
                <a16:creationId xmlns:a16="http://schemas.microsoft.com/office/drawing/2014/main" id="{3ECCF45F-5F95-2B54-EC12-476E16C193CF}"/>
              </a:ext>
            </a:extLst>
          </p:cNvPr>
          <p:cNvPicPr>
            <a:picLocks noChangeAspect="1"/>
          </p:cNvPicPr>
          <p:nvPr/>
        </p:nvPicPr>
        <p:blipFill>
          <a:blip r:embed="rId3"/>
          <a:srcRect r="-1845" b="12253"/>
          <a:stretch/>
        </p:blipFill>
        <p:spPr>
          <a:xfrm>
            <a:off x="843417" y="2004646"/>
            <a:ext cx="2347350" cy="1424354"/>
          </a:xfrm>
          <a:prstGeom prst="rect">
            <a:avLst/>
          </a:prstGeom>
        </p:spPr>
      </p:pic>
      <p:sp>
        <p:nvSpPr>
          <p:cNvPr id="4" name="文本框 3">
            <a:extLst>
              <a:ext uri="{FF2B5EF4-FFF2-40B4-BE49-F238E27FC236}">
                <a16:creationId xmlns:a16="http://schemas.microsoft.com/office/drawing/2014/main" id="{0A4159C4-1849-E254-7379-F00287E8F4FB}"/>
              </a:ext>
            </a:extLst>
          </p:cNvPr>
          <p:cNvSpPr txBox="1"/>
          <p:nvPr/>
        </p:nvSpPr>
        <p:spPr>
          <a:xfrm>
            <a:off x="708198" y="1497641"/>
            <a:ext cx="1107996" cy="276999"/>
          </a:xfrm>
          <a:prstGeom prst="rect">
            <a:avLst/>
          </a:prstGeom>
          <a:noFill/>
        </p:spPr>
        <p:txBody>
          <a:bodyPr wrap="none" rtlCol="0">
            <a:spAutoFit/>
          </a:bodyPr>
          <a:lstStyle/>
          <a:p>
            <a:r>
              <a:rPr lang="zh-CN" altLang="en-US" sz="1200" b="1">
                <a:latin typeface="微软雅黑" panose="020B0503020204020204" pitchFamily="34" charset="-122"/>
                <a:ea typeface="微软雅黑" panose="020B0503020204020204" pitchFamily="34" charset="-122"/>
              </a:rPr>
              <a:t>绝对轨迹误差</a:t>
            </a:r>
          </a:p>
        </p:txBody>
      </p:sp>
      <p:graphicFrame>
        <p:nvGraphicFramePr>
          <p:cNvPr id="6" name="对象 5">
            <a:extLst>
              <a:ext uri="{FF2B5EF4-FFF2-40B4-BE49-F238E27FC236}">
                <a16:creationId xmlns:a16="http://schemas.microsoft.com/office/drawing/2014/main" id="{6EF0053A-3A82-0F81-81E3-8073E91BB817}"/>
              </a:ext>
            </a:extLst>
          </p:cNvPr>
          <p:cNvGraphicFramePr>
            <a:graphicFrameLocks noChangeAspect="1"/>
          </p:cNvGraphicFramePr>
          <p:nvPr>
            <p:extLst>
              <p:ext uri="{D42A27DB-BD31-4B8C-83A1-F6EECF244321}">
                <p14:modId xmlns:p14="http://schemas.microsoft.com/office/powerpoint/2010/main" val="2481093946"/>
              </p:ext>
            </p:extLst>
          </p:nvPr>
        </p:nvGraphicFramePr>
        <p:xfrm>
          <a:off x="3560248" y="2716823"/>
          <a:ext cx="990600" cy="241300"/>
        </p:xfrm>
        <a:graphic>
          <a:graphicData uri="http://schemas.openxmlformats.org/presentationml/2006/ole">
            <mc:AlternateContent xmlns:mc="http://schemas.openxmlformats.org/markup-compatibility/2006">
              <mc:Choice xmlns:v="urn:schemas-microsoft-com:vml" Requires="v">
                <p:oleObj name="Equation" r:id="rId4" imgW="990360" imgH="241200" progId="Equation.DSMT4">
                  <p:embed/>
                </p:oleObj>
              </mc:Choice>
              <mc:Fallback>
                <p:oleObj name="Equation" r:id="rId4" imgW="990360" imgH="241200" progId="Equation.DSMT4">
                  <p:embed/>
                  <p:pic>
                    <p:nvPicPr>
                      <p:cNvPr id="0" name=""/>
                      <p:cNvPicPr/>
                      <p:nvPr/>
                    </p:nvPicPr>
                    <p:blipFill>
                      <a:blip r:embed="rId5"/>
                      <a:stretch>
                        <a:fillRect/>
                      </a:stretch>
                    </p:blipFill>
                    <p:spPr>
                      <a:xfrm>
                        <a:off x="3560248" y="2716823"/>
                        <a:ext cx="990600" cy="2413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9BE81A51-A605-FD78-1DF4-1AEA9592DD8A}"/>
              </a:ext>
            </a:extLst>
          </p:cNvPr>
          <p:cNvGraphicFramePr>
            <a:graphicFrameLocks noChangeAspect="1"/>
          </p:cNvGraphicFramePr>
          <p:nvPr>
            <p:extLst>
              <p:ext uri="{D42A27DB-BD31-4B8C-83A1-F6EECF244321}">
                <p14:modId xmlns:p14="http://schemas.microsoft.com/office/powerpoint/2010/main" val="4270163879"/>
              </p:ext>
            </p:extLst>
          </p:nvPr>
        </p:nvGraphicFramePr>
        <p:xfrm>
          <a:off x="3560248" y="2954214"/>
          <a:ext cx="800100" cy="241300"/>
        </p:xfrm>
        <a:graphic>
          <a:graphicData uri="http://schemas.openxmlformats.org/presentationml/2006/ole">
            <mc:AlternateContent xmlns:mc="http://schemas.openxmlformats.org/markup-compatibility/2006">
              <mc:Choice xmlns:v="urn:schemas-microsoft-com:vml" Requires="v">
                <p:oleObj name="Equation" r:id="rId6" imgW="799920" imgH="241200" progId="Equation.DSMT4">
                  <p:embed/>
                </p:oleObj>
              </mc:Choice>
              <mc:Fallback>
                <p:oleObj name="Equation" r:id="rId6" imgW="799920" imgH="241200" progId="Equation.DSMT4">
                  <p:embed/>
                  <p:pic>
                    <p:nvPicPr>
                      <p:cNvPr id="0" name=""/>
                      <p:cNvPicPr/>
                      <p:nvPr/>
                    </p:nvPicPr>
                    <p:blipFill>
                      <a:blip r:embed="rId7"/>
                      <a:stretch>
                        <a:fillRect/>
                      </a:stretch>
                    </p:blipFill>
                    <p:spPr>
                      <a:xfrm>
                        <a:off x="3560248" y="2954214"/>
                        <a:ext cx="800100" cy="24130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3E170AE-A1C2-2A55-F458-852CF965C518}"/>
              </a:ext>
            </a:extLst>
          </p:cNvPr>
          <p:cNvGraphicFramePr>
            <a:graphicFrameLocks noChangeAspect="1"/>
          </p:cNvGraphicFramePr>
          <p:nvPr>
            <p:extLst>
              <p:ext uri="{D42A27DB-BD31-4B8C-83A1-F6EECF244321}">
                <p14:modId xmlns:p14="http://schemas.microsoft.com/office/powerpoint/2010/main" val="2231293012"/>
              </p:ext>
            </p:extLst>
          </p:nvPr>
        </p:nvGraphicFramePr>
        <p:xfrm>
          <a:off x="3560248" y="3195514"/>
          <a:ext cx="1092200" cy="241300"/>
        </p:xfrm>
        <a:graphic>
          <a:graphicData uri="http://schemas.openxmlformats.org/presentationml/2006/ole">
            <mc:AlternateContent xmlns:mc="http://schemas.openxmlformats.org/markup-compatibility/2006">
              <mc:Choice xmlns:v="urn:schemas-microsoft-com:vml" Requires="v">
                <p:oleObj name="Equation" r:id="rId8" imgW="1091880" imgH="241200" progId="Equation.DSMT4">
                  <p:embed/>
                </p:oleObj>
              </mc:Choice>
              <mc:Fallback>
                <p:oleObj name="Equation" r:id="rId8" imgW="1091880" imgH="241200" progId="Equation.DSMT4">
                  <p:embed/>
                  <p:pic>
                    <p:nvPicPr>
                      <p:cNvPr id="0" name=""/>
                      <p:cNvPicPr/>
                      <p:nvPr/>
                    </p:nvPicPr>
                    <p:blipFill>
                      <a:blip r:embed="rId9"/>
                      <a:stretch>
                        <a:fillRect/>
                      </a:stretch>
                    </p:blipFill>
                    <p:spPr>
                      <a:xfrm>
                        <a:off x="3560248" y="3195514"/>
                        <a:ext cx="1092200" cy="241300"/>
                      </a:xfrm>
                      <a:prstGeom prst="rect">
                        <a:avLst/>
                      </a:prstGeom>
                    </p:spPr>
                  </p:pic>
                </p:oleObj>
              </mc:Fallback>
            </mc:AlternateContent>
          </a:graphicData>
        </a:graphic>
      </p:graphicFrame>
      <p:sp>
        <p:nvSpPr>
          <p:cNvPr id="5" name="灯片编号占位符 2">
            <a:extLst>
              <a:ext uri="{FF2B5EF4-FFF2-40B4-BE49-F238E27FC236}">
                <a16:creationId xmlns:a16="http://schemas.microsoft.com/office/drawing/2014/main" id="{F6F3C251-BF2D-5466-F1EC-A174F25590FF}"/>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20</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290783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257C9-C180-672A-7FC6-F15D311EF325}"/>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1D84CE13-0FBD-D44A-7801-3D9330CAB368}"/>
              </a:ext>
            </a:extLst>
          </p:cNvPr>
          <p:cNvSpPr>
            <a:spLocks noGrp="1"/>
          </p:cNvSpPr>
          <p:nvPr>
            <p:ph type="title"/>
          </p:nvPr>
        </p:nvSpPr>
        <p:spPr>
          <a:xfrm>
            <a:off x="614680" y="203200"/>
            <a:ext cx="6642100" cy="730249"/>
          </a:xfrm>
        </p:spPr>
        <p:txBody>
          <a:bodyPr/>
          <a:lstStyle/>
          <a:p>
            <a:r>
              <a:rPr lang="en-US" altLang="zh-CN" sz="3600" b="1">
                <a:solidFill>
                  <a:srgbClr val="203864"/>
                </a:solidFill>
                <a:latin typeface="微软雅黑" panose="020B0503020204020204" pitchFamily="34" charset="-122"/>
                <a:ea typeface="微软雅黑" panose="020B0503020204020204" pitchFamily="34" charset="-122"/>
              </a:rPr>
              <a:t>SLAM</a:t>
            </a:r>
            <a:r>
              <a:rPr lang="zh-CN" altLang="en-US" sz="3600" b="1">
                <a:solidFill>
                  <a:srgbClr val="203864"/>
                </a:solidFill>
                <a:latin typeface="微软雅黑" panose="020B0503020204020204" pitchFamily="34" charset="-122"/>
                <a:ea typeface="微软雅黑" panose="020B0503020204020204" pitchFamily="34" charset="-122"/>
              </a:rPr>
              <a:t>相关背景</a:t>
            </a:r>
            <a:endParaRPr lang="zh-CN" altLang="en-US" sz="3600" b="1" dirty="0">
              <a:solidFill>
                <a:srgbClr val="203864"/>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BC17330-FC36-3E0D-369A-6A3A80C07AFB}"/>
              </a:ext>
            </a:extLst>
          </p:cNvPr>
          <p:cNvSpPr/>
          <p:nvPr/>
        </p:nvSpPr>
        <p:spPr>
          <a:xfrm>
            <a:off x="574287" y="1004968"/>
            <a:ext cx="8704928"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chemeClr val="tx1"/>
                </a:solidFill>
                <a:latin typeface="微软雅黑" panose="020B0503020204020204" pitchFamily="34" charset="-122"/>
                <a:ea typeface="微软雅黑" panose="020B0503020204020204" pitchFamily="34" charset="-122"/>
              </a:rPr>
              <a:t>SLAM</a:t>
            </a:r>
            <a:r>
              <a:rPr lang="zh-CN" altLang="en-US" b="1" kern="0">
                <a:solidFill>
                  <a:srgbClr val="002060"/>
                </a:solidFill>
                <a:latin typeface="微软雅黑" panose="020B0503020204020204" pitchFamily="34" charset="-122"/>
                <a:ea typeface="微软雅黑" panose="020B0503020204020204" pitchFamily="34" charset="-122"/>
              </a:rPr>
              <a:t>（</a:t>
            </a:r>
            <a:r>
              <a:rPr lang="en-US" altLang="zh-CN" sz="1600" b="0" i="0">
                <a:solidFill>
                  <a:srgbClr val="191B1F"/>
                </a:solidFill>
                <a:effectLst/>
                <a:latin typeface="微软雅黑" panose="020B0503020204020204" pitchFamily="34" charset="-122"/>
                <a:ea typeface="微软雅黑" panose="020B0503020204020204" pitchFamily="34" charset="-122"/>
              </a:rPr>
              <a:t>Simultaneous Localization And Mapping</a:t>
            </a:r>
            <a:r>
              <a:rPr lang="zh-CN" altLang="en-US" b="1" kern="0">
                <a:solidFill>
                  <a:srgbClr val="002060"/>
                </a:solidFill>
                <a:latin typeface="微软雅黑" panose="020B0503020204020204" pitchFamily="34" charset="-122"/>
                <a:ea typeface="微软雅黑" panose="020B0503020204020204" pitchFamily="34" charset="-122"/>
              </a:rPr>
              <a:t>）</a:t>
            </a:r>
            <a:endParaRPr lang="zh-CN" altLang="en-US" b="1" kern="0" dirty="0">
              <a:solidFill>
                <a:srgbClr val="00206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448EBEC5-A40D-DFE3-5A55-F22F9104CDB2}"/>
              </a:ext>
            </a:extLst>
          </p:cNvPr>
          <p:cNvSpPr txBox="1"/>
          <p:nvPr/>
        </p:nvSpPr>
        <p:spPr>
          <a:xfrm>
            <a:off x="718930" y="5110503"/>
            <a:ext cx="5902713" cy="261610"/>
          </a:xfrm>
          <a:prstGeom prst="rect">
            <a:avLst/>
          </a:prstGeom>
          <a:noFill/>
        </p:spPr>
        <p:txBody>
          <a:bodyPr wrap="square" rtlCol="0">
            <a:spAutoFit/>
          </a:bodyPr>
          <a:lstStyle/>
          <a:p>
            <a:r>
              <a:rPr lang="en-US" altLang="zh-CN" sz="1050" b="1" i="0">
                <a:solidFill>
                  <a:srgbClr val="191B1F"/>
                </a:solidFill>
                <a:effectLst/>
                <a:latin typeface="微软雅黑" panose="020B0503020204020204" pitchFamily="34" charset="-122"/>
                <a:ea typeface="微软雅黑" panose="020B0503020204020204" pitchFamily="34" charset="-122"/>
              </a:rPr>
              <a:t>Localization</a:t>
            </a:r>
            <a:r>
              <a:rPr lang="zh-CN" altLang="en-US" sz="1050" b="1" i="0">
                <a:solidFill>
                  <a:srgbClr val="191B1F"/>
                </a:solidFill>
                <a:effectLst/>
                <a:latin typeface="微软雅黑" panose="020B0503020204020204" pitchFamily="34" charset="-122"/>
                <a:ea typeface="微软雅黑" panose="020B0503020204020204" pitchFamily="34" charset="-122"/>
              </a:rPr>
              <a:t>（定位）：</a:t>
            </a:r>
            <a:r>
              <a:rPr lang="zh-CN" altLang="en-US" sz="1050" b="0" i="0">
                <a:solidFill>
                  <a:srgbClr val="191B1F"/>
                </a:solidFill>
                <a:effectLst/>
                <a:latin typeface="微软雅黑" panose="020B0503020204020204" pitchFamily="34" charset="-122"/>
                <a:ea typeface="微软雅黑" panose="020B0503020204020204" pitchFamily="34" charset="-122"/>
              </a:rPr>
              <a:t>机器人在工作过程中要知道自己在房间的</a:t>
            </a:r>
            <a:r>
              <a:rPr lang="zh-CN" altLang="en-US" sz="1050" i="0">
                <a:solidFill>
                  <a:srgbClr val="C00000"/>
                </a:solidFill>
                <a:effectLst/>
                <a:latin typeface="微软雅黑" panose="020B0503020204020204" pitchFamily="34" charset="-122"/>
                <a:ea typeface="微软雅黑" panose="020B0503020204020204" pitchFamily="34" charset="-122"/>
              </a:rPr>
              <a:t>位姿</a:t>
            </a:r>
            <a:r>
              <a:rPr lang="zh-CN" altLang="en-US" sz="1050" b="0" i="0">
                <a:solidFill>
                  <a:srgbClr val="191B1F"/>
                </a:solidFill>
                <a:effectLst/>
                <a:latin typeface="微软雅黑" panose="020B0503020204020204" pitchFamily="34" charset="-122"/>
                <a:ea typeface="微软雅黑" panose="020B0503020204020204" pitchFamily="34" charset="-122"/>
              </a:rPr>
              <a:t>（位置、姿态）</a:t>
            </a:r>
            <a:endParaRPr lang="zh-CN" altLang="en-US" sz="105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DFD0D397-5CC7-386C-C1D0-294DDBCA2E8B}"/>
              </a:ext>
            </a:extLst>
          </p:cNvPr>
          <p:cNvSpPr txBox="1"/>
          <p:nvPr/>
        </p:nvSpPr>
        <p:spPr>
          <a:xfrm>
            <a:off x="720186" y="5433190"/>
            <a:ext cx="5541268" cy="261610"/>
          </a:xfrm>
          <a:prstGeom prst="rect">
            <a:avLst/>
          </a:prstGeom>
          <a:noFill/>
        </p:spPr>
        <p:txBody>
          <a:bodyPr wrap="square" rtlCol="0">
            <a:spAutoFit/>
          </a:bodyPr>
          <a:lstStyle/>
          <a:p>
            <a:r>
              <a:rPr lang="en-US" altLang="zh-CN" sz="1050" b="1" i="0">
                <a:solidFill>
                  <a:srgbClr val="191B1F"/>
                </a:solidFill>
                <a:effectLst/>
                <a:latin typeface="微软雅黑" panose="020B0503020204020204" pitchFamily="34" charset="-122"/>
                <a:ea typeface="微软雅黑" panose="020B0503020204020204" pitchFamily="34" charset="-122"/>
              </a:rPr>
              <a:t>Mapping</a:t>
            </a:r>
            <a:r>
              <a:rPr lang="zh-CN" altLang="en-US" sz="1050" b="1" i="0">
                <a:solidFill>
                  <a:srgbClr val="191B1F"/>
                </a:solidFill>
                <a:effectLst/>
                <a:latin typeface="微软雅黑" panose="020B0503020204020204" pitchFamily="34" charset="-122"/>
                <a:ea typeface="微软雅黑" panose="020B0503020204020204" pitchFamily="34" charset="-122"/>
              </a:rPr>
              <a:t>（建图</a:t>
            </a:r>
            <a:r>
              <a:rPr lang="en-US" altLang="zh-CN" sz="1050" b="1" i="0">
                <a:solidFill>
                  <a:srgbClr val="191B1F"/>
                </a:solidFill>
                <a:effectLst/>
                <a:latin typeface="微软雅黑" panose="020B0503020204020204" pitchFamily="34" charset="-122"/>
                <a:ea typeface="微软雅黑" panose="020B0503020204020204" pitchFamily="34" charset="-122"/>
              </a:rPr>
              <a:t>)</a:t>
            </a:r>
            <a:r>
              <a:rPr lang="zh-CN" altLang="en-US" sz="1050" b="1" i="0">
                <a:solidFill>
                  <a:srgbClr val="191B1F"/>
                </a:solidFill>
                <a:effectLst/>
                <a:latin typeface="微软雅黑" panose="020B0503020204020204" pitchFamily="34" charset="-122"/>
                <a:ea typeface="微软雅黑" panose="020B0503020204020204" pitchFamily="34" charset="-122"/>
              </a:rPr>
              <a:t>：</a:t>
            </a:r>
            <a:r>
              <a:rPr lang="zh-CN" altLang="en-US" sz="1050" b="0" i="0">
                <a:solidFill>
                  <a:srgbClr val="191B1F"/>
                </a:solidFill>
                <a:effectLst/>
                <a:latin typeface="微软雅黑" panose="020B0503020204020204" pitchFamily="34" charset="-122"/>
                <a:ea typeface="微软雅黑" panose="020B0503020204020204" pitchFamily="34" charset="-122"/>
              </a:rPr>
              <a:t>机器人需要知道整个房间的地面结构</a:t>
            </a:r>
            <a:r>
              <a:rPr lang="zh-CN" altLang="en-US" sz="1050" i="0">
                <a:solidFill>
                  <a:srgbClr val="C00000"/>
                </a:solidFill>
                <a:effectLst/>
                <a:latin typeface="微软雅黑" panose="020B0503020204020204" pitchFamily="34" charset="-122"/>
                <a:ea typeface="微软雅黑" panose="020B0503020204020204" pitchFamily="34" charset="-122"/>
              </a:rPr>
              <a:t>环境信息</a:t>
            </a:r>
            <a:r>
              <a:rPr lang="zh-CN" altLang="en-US" sz="1050" b="0" i="0">
                <a:solidFill>
                  <a:srgbClr val="191B1F"/>
                </a:solidFill>
                <a:effectLst/>
                <a:latin typeface="微软雅黑" panose="020B0503020204020204" pitchFamily="34" charset="-122"/>
                <a:ea typeface="微软雅黑" panose="020B0503020204020204" pitchFamily="34" charset="-122"/>
              </a:rPr>
              <a:t>（有哪些物体，物体状态）</a:t>
            </a:r>
            <a:endParaRPr lang="zh-CN" altLang="en-US" sz="1050">
              <a:latin typeface="微软雅黑" panose="020B0503020204020204" pitchFamily="34" charset="-122"/>
              <a:ea typeface="微软雅黑" panose="020B0503020204020204" pitchFamily="34" charset="-122"/>
            </a:endParaRPr>
          </a:p>
        </p:txBody>
      </p:sp>
      <p:pic>
        <p:nvPicPr>
          <p:cNvPr id="10" name="图片 9" descr="图形用户界面&#10;&#10;AI 生成的内容可能不正确。">
            <a:extLst>
              <a:ext uri="{FF2B5EF4-FFF2-40B4-BE49-F238E27FC236}">
                <a16:creationId xmlns:a16="http://schemas.microsoft.com/office/drawing/2014/main" id="{52EA74D3-2B10-F41D-1EBA-D3D11055960C}"/>
              </a:ext>
            </a:extLst>
          </p:cNvPr>
          <p:cNvPicPr>
            <a:picLocks noChangeAspect="1"/>
          </p:cNvPicPr>
          <p:nvPr/>
        </p:nvPicPr>
        <p:blipFill>
          <a:blip r:embed="rId3"/>
          <a:srcRect t="21257" r="-399" b="19075"/>
          <a:stretch/>
        </p:blipFill>
        <p:spPr>
          <a:xfrm>
            <a:off x="772621" y="1759300"/>
            <a:ext cx="5383239" cy="1755178"/>
          </a:xfrm>
          <a:prstGeom prst="rect">
            <a:avLst/>
          </a:prstGeom>
        </p:spPr>
      </p:pic>
      <p:sp>
        <p:nvSpPr>
          <p:cNvPr id="11" name="文本框 10">
            <a:extLst>
              <a:ext uri="{FF2B5EF4-FFF2-40B4-BE49-F238E27FC236}">
                <a16:creationId xmlns:a16="http://schemas.microsoft.com/office/drawing/2014/main" id="{EB4C8C1A-24C0-57AF-423D-B86701F3E81A}"/>
              </a:ext>
            </a:extLst>
          </p:cNvPr>
          <p:cNvSpPr txBox="1"/>
          <p:nvPr/>
        </p:nvSpPr>
        <p:spPr>
          <a:xfrm>
            <a:off x="772621" y="4097047"/>
            <a:ext cx="8265904" cy="430887"/>
          </a:xfrm>
          <a:prstGeom prst="rect">
            <a:avLst/>
          </a:prstGeom>
          <a:noFill/>
        </p:spPr>
        <p:txBody>
          <a:bodyPr wrap="square" rtlCol="0">
            <a:spAutoFit/>
          </a:bodyPr>
          <a:lstStyle/>
          <a:p>
            <a:r>
              <a:rPr lang="zh-CN" altLang="en-US" sz="1100" b="0" i="0">
                <a:solidFill>
                  <a:srgbClr val="4D4D4D"/>
                </a:solidFill>
                <a:effectLst/>
                <a:latin typeface="微软雅黑" panose="020B0503020204020204" pitchFamily="34" charset="-122"/>
                <a:ea typeface="微软雅黑" panose="020B0503020204020204" pitchFamily="34" charset="-122"/>
              </a:rPr>
              <a:t>将一个机器人放入未知环境中的未知位置，是否有办法让机器人一边逐步描绘出此环境完全的地图，同时一边决定机器人应该往哪个方向行进？</a:t>
            </a:r>
            <a:endParaRPr lang="zh-CN" altLang="en-US" sz="1100">
              <a:latin typeface="微软雅黑" panose="020B0503020204020204" pitchFamily="34" charset="-122"/>
              <a:ea typeface="微软雅黑" panose="020B0503020204020204" pitchFamily="34" charset="-122"/>
            </a:endParaRPr>
          </a:p>
        </p:txBody>
      </p:sp>
      <p:pic>
        <p:nvPicPr>
          <p:cNvPr id="23" name="图片 22" descr="房间的摆设布局&#10;&#10;AI 生成的内容可能不正确。">
            <a:extLst>
              <a:ext uri="{FF2B5EF4-FFF2-40B4-BE49-F238E27FC236}">
                <a16:creationId xmlns:a16="http://schemas.microsoft.com/office/drawing/2014/main" id="{89A45D2E-40C1-612B-8C48-AAEFADC85D7A}"/>
              </a:ext>
            </a:extLst>
          </p:cNvPr>
          <p:cNvPicPr>
            <a:picLocks noChangeAspect="1"/>
          </p:cNvPicPr>
          <p:nvPr/>
        </p:nvPicPr>
        <p:blipFill>
          <a:blip r:embed="rId4"/>
          <a:stretch>
            <a:fillRect/>
          </a:stretch>
        </p:blipFill>
        <p:spPr>
          <a:xfrm>
            <a:off x="6406817" y="1746401"/>
            <a:ext cx="3746224" cy="1752071"/>
          </a:xfrm>
          <a:prstGeom prst="rect">
            <a:avLst/>
          </a:prstGeom>
        </p:spPr>
      </p:pic>
      <p:sp>
        <p:nvSpPr>
          <p:cNvPr id="24" name="文本框 23">
            <a:extLst>
              <a:ext uri="{FF2B5EF4-FFF2-40B4-BE49-F238E27FC236}">
                <a16:creationId xmlns:a16="http://schemas.microsoft.com/office/drawing/2014/main" id="{406C78E4-8A44-1847-1311-B5AA273780F0}"/>
              </a:ext>
            </a:extLst>
          </p:cNvPr>
          <p:cNvSpPr txBox="1"/>
          <p:nvPr/>
        </p:nvSpPr>
        <p:spPr>
          <a:xfrm>
            <a:off x="732228" y="1390735"/>
            <a:ext cx="8265904" cy="261610"/>
          </a:xfrm>
          <a:prstGeom prst="rect">
            <a:avLst/>
          </a:prstGeom>
          <a:noFill/>
        </p:spPr>
        <p:txBody>
          <a:bodyPr wrap="square" rtlCol="0">
            <a:spAutoFit/>
          </a:bodyPr>
          <a:lstStyle/>
          <a:p>
            <a:r>
              <a:rPr lang="zh-CN" altLang="en-US" sz="1100" b="0" i="0">
                <a:effectLst/>
                <a:latin typeface="微软雅黑" panose="020B0503020204020204" pitchFamily="34" charset="-122"/>
                <a:ea typeface="微软雅黑" panose="020B0503020204020204" pitchFamily="34" charset="-122"/>
              </a:rPr>
              <a:t>同步定位和地图构建：让机器人</a:t>
            </a:r>
            <a:r>
              <a:rPr lang="zh-CN" altLang="en-US" sz="1100">
                <a:latin typeface="微软雅黑" panose="020B0503020204020204" pitchFamily="34" charset="-122"/>
                <a:ea typeface="微软雅黑" panose="020B0503020204020204" pitchFamily="34" charset="-122"/>
              </a:rPr>
              <a:t>（或其他移动设备）</a:t>
            </a:r>
            <a:r>
              <a:rPr lang="zh-CN" altLang="en-US" sz="1100" b="0" i="0">
                <a:effectLst/>
                <a:latin typeface="微软雅黑" panose="020B0503020204020204" pitchFamily="34" charset="-122"/>
                <a:ea typeface="微软雅黑" panose="020B0503020204020204" pitchFamily="34" charset="-122"/>
              </a:rPr>
              <a:t>在未知环境中实现自身</a:t>
            </a:r>
            <a:r>
              <a:rPr lang="zh-CN" altLang="en-US" sz="1100" b="0" i="0">
                <a:solidFill>
                  <a:srgbClr val="C00000"/>
                </a:solidFill>
                <a:effectLst/>
                <a:latin typeface="微软雅黑" panose="020B0503020204020204" pitchFamily="34" charset="-122"/>
                <a:ea typeface="微软雅黑" panose="020B0503020204020204" pitchFamily="34" charset="-122"/>
              </a:rPr>
              <a:t>定位</a:t>
            </a:r>
            <a:r>
              <a:rPr lang="zh-CN" altLang="en-US" sz="1100" b="0" i="0">
                <a:effectLst/>
                <a:latin typeface="微软雅黑" panose="020B0503020204020204" pitchFamily="34" charset="-122"/>
                <a:ea typeface="微软雅黑" panose="020B0503020204020204" pitchFamily="34" charset="-122"/>
              </a:rPr>
              <a:t>和环境</a:t>
            </a:r>
            <a:r>
              <a:rPr lang="zh-CN" altLang="en-US" sz="1100" b="0" i="0">
                <a:solidFill>
                  <a:srgbClr val="C00000"/>
                </a:solidFill>
                <a:effectLst/>
                <a:latin typeface="微软雅黑" panose="020B0503020204020204" pitchFamily="34" charset="-122"/>
                <a:ea typeface="微软雅黑" panose="020B0503020204020204" pitchFamily="34" charset="-122"/>
              </a:rPr>
              <a:t>地图</a:t>
            </a:r>
            <a:r>
              <a:rPr lang="zh-CN" altLang="en-US" sz="1100" b="0" i="0">
                <a:effectLst/>
                <a:latin typeface="微软雅黑" panose="020B0503020204020204" pitchFamily="34" charset="-122"/>
                <a:ea typeface="微软雅黑" panose="020B0503020204020204" pitchFamily="34" charset="-122"/>
              </a:rPr>
              <a:t>构建</a:t>
            </a:r>
            <a:endParaRPr lang="zh-CN" altLang="en-US" sz="11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A6A18C0-61F2-7CE7-F12B-07AF43D29ABE}"/>
              </a:ext>
            </a:extLst>
          </p:cNvPr>
          <p:cNvSpPr txBox="1"/>
          <p:nvPr/>
        </p:nvSpPr>
        <p:spPr>
          <a:xfrm>
            <a:off x="732229" y="5759369"/>
            <a:ext cx="5269560" cy="261610"/>
          </a:xfrm>
          <a:prstGeom prst="rect">
            <a:avLst/>
          </a:prstGeom>
          <a:noFill/>
        </p:spPr>
        <p:txBody>
          <a:bodyPr wrap="square" rtlCol="0">
            <a:spAutoFit/>
          </a:bodyPr>
          <a:lstStyle/>
          <a:p>
            <a:r>
              <a:rPr lang="en-US" altLang="zh-CN" sz="1050" b="1" i="0">
                <a:solidFill>
                  <a:srgbClr val="191B1F"/>
                </a:solidFill>
                <a:effectLst/>
                <a:latin typeface="微软雅黑" panose="020B0503020204020204" pitchFamily="34" charset="-122"/>
                <a:ea typeface="微软雅黑" panose="020B0503020204020204" pitchFamily="34" charset="-122"/>
              </a:rPr>
              <a:t>Simultaneous</a:t>
            </a:r>
            <a:r>
              <a:rPr lang="en-US" altLang="zh-CN" sz="1050" b="0" i="0">
                <a:solidFill>
                  <a:srgbClr val="191B1F"/>
                </a:solidFill>
                <a:effectLst/>
                <a:latin typeface="微软雅黑" panose="020B0503020204020204" pitchFamily="34" charset="-122"/>
                <a:ea typeface="微软雅黑" panose="020B0503020204020204" pitchFamily="34" charset="-122"/>
              </a:rPr>
              <a:t> </a:t>
            </a:r>
            <a:r>
              <a:rPr lang="zh-CN" altLang="en-US" sz="1050" b="1" i="0">
                <a:solidFill>
                  <a:srgbClr val="191B1F"/>
                </a:solidFill>
                <a:effectLst/>
                <a:latin typeface="微软雅黑" panose="020B0503020204020204" pitchFamily="34" charset="-122"/>
                <a:ea typeface="微软雅黑" panose="020B0503020204020204" pitchFamily="34" charset="-122"/>
              </a:rPr>
              <a:t>（同步</a:t>
            </a:r>
            <a:r>
              <a:rPr lang="en-US" altLang="zh-CN" sz="1050" b="1" i="0">
                <a:solidFill>
                  <a:srgbClr val="191B1F"/>
                </a:solidFill>
                <a:effectLst/>
                <a:latin typeface="微软雅黑" panose="020B0503020204020204" pitchFamily="34" charset="-122"/>
                <a:ea typeface="微软雅黑" panose="020B0503020204020204" pitchFamily="34" charset="-122"/>
              </a:rPr>
              <a:t>)</a:t>
            </a:r>
            <a:r>
              <a:rPr lang="zh-CN" altLang="en-US" sz="1050" b="1" i="0">
                <a:solidFill>
                  <a:srgbClr val="191B1F"/>
                </a:solidFill>
                <a:effectLst/>
                <a:latin typeface="微软雅黑" panose="020B0503020204020204" pitchFamily="34" charset="-122"/>
                <a:ea typeface="微软雅黑" panose="020B0503020204020204" pitchFamily="34" charset="-122"/>
              </a:rPr>
              <a:t>：</a:t>
            </a:r>
            <a:r>
              <a:rPr lang="zh-CN" altLang="en-US" sz="1050" i="0">
                <a:effectLst/>
                <a:latin typeface="微软雅黑" panose="020B0503020204020204" pitchFamily="34" charset="-122"/>
                <a:ea typeface="微软雅黑" panose="020B0503020204020204" pitchFamily="34" charset="-122"/>
              </a:rPr>
              <a:t>定位与建图必须在同一时间框架内</a:t>
            </a:r>
            <a:r>
              <a:rPr lang="zh-CN" altLang="en-US" sz="1050" i="0">
                <a:solidFill>
                  <a:srgbClr val="C00000"/>
                </a:solidFill>
                <a:effectLst/>
                <a:latin typeface="微软雅黑" panose="020B0503020204020204" pitchFamily="34" charset="-122"/>
                <a:ea typeface="微软雅黑" panose="020B0503020204020204" pitchFamily="34" charset="-122"/>
              </a:rPr>
              <a:t>互相</a:t>
            </a:r>
            <a:r>
              <a:rPr lang="zh-CN" altLang="en-US" sz="1050" i="0">
                <a:effectLst/>
                <a:latin typeface="微软雅黑" panose="020B0503020204020204" pitchFamily="34" charset="-122"/>
                <a:ea typeface="微软雅黑" panose="020B0503020204020204" pitchFamily="34" charset="-122"/>
              </a:rPr>
              <a:t>依赖、</a:t>
            </a:r>
            <a:r>
              <a:rPr lang="zh-CN" altLang="en-US" sz="1050" i="0">
                <a:solidFill>
                  <a:srgbClr val="C00000"/>
                </a:solidFill>
                <a:effectLst/>
                <a:latin typeface="微软雅黑" panose="020B0503020204020204" pitchFamily="34" charset="-122"/>
                <a:ea typeface="微软雅黑" panose="020B0503020204020204" pitchFamily="34" charset="-122"/>
              </a:rPr>
              <a:t>同步</a:t>
            </a:r>
            <a:r>
              <a:rPr lang="zh-CN" altLang="en-US" sz="1050" i="0">
                <a:effectLst/>
                <a:latin typeface="微软雅黑" panose="020B0503020204020204" pitchFamily="34" charset="-122"/>
                <a:ea typeface="微软雅黑" panose="020B0503020204020204" pitchFamily="34" charset="-122"/>
              </a:rPr>
              <a:t>完成</a:t>
            </a:r>
            <a:r>
              <a:rPr lang="zh-CN" altLang="en-US" sz="1050" b="1" i="0">
                <a:effectLst/>
                <a:latin typeface="微软雅黑" panose="020B0503020204020204" pitchFamily="34" charset="-122"/>
                <a:ea typeface="微软雅黑" panose="020B0503020204020204" pitchFamily="34" charset="-122"/>
              </a:rPr>
              <a:t>​</a:t>
            </a:r>
            <a:r>
              <a:rPr lang="zh-CN" altLang="en-US" sz="1050" b="0" i="0">
                <a:effectLst/>
                <a:latin typeface="微软雅黑" panose="020B0503020204020204" pitchFamily="34" charset="-122"/>
                <a:ea typeface="微软雅黑" panose="020B0503020204020204" pitchFamily="34" charset="-122"/>
              </a:rPr>
              <a:t>​</a:t>
            </a:r>
            <a:endParaRPr lang="zh-CN" altLang="en-US" sz="105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43A04126-3F86-CCD5-CBE3-F5EA918154DD}"/>
              </a:ext>
            </a:extLst>
          </p:cNvPr>
          <p:cNvSpPr txBox="1"/>
          <p:nvPr/>
        </p:nvSpPr>
        <p:spPr>
          <a:xfrm>
            <a:off x="2227043" y="3551818"/>
            <a:ext cx="2527553" cy="276999"/>
          </a:xfrm>
          <a:prstGeom prst="rect">
            <a:avLst/>
          </a:prstGeom>
          <a:noFill/>
        </p:spPr>
        <p:txBody>
          <a:bodyPr wrap="square" rtlCol="0">
            <a:spAutoFit/>
          </a:bodyPr>
          <a:lstStyle/>
          <a:p>
            <a:r>
              <a:rPr lang="zh-CN" altLang="en-US" sz="1200" b="0" i="0">
                <a:effectLst/>
                <a:latin typeface="微软雅黑" panose="020B0503020204020204" pitchFamily="34" charset="-122"/>
                <a:ea typeface="微软雅黑" panose="020B0503020204020204" pitchFamily="34" charset="-122"/>
              </a:rPr>
              <a:t>人在雾天行走：边走边加载地图</a:t>
            </a:r>
            <a:endParaRPr lang="zh-CN" altLang="en-US" sz="120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BE8F676-3BC7-36FE-58B5-F522A43D4DBA}"/>
              </a:ext>
            </a:extLst>
          </p:cNvPr>
          <p:cNvSpPr txBox="1"/>
          <p:nvPr/>
        </p:nvSpPr>
        <p:spPr>
          <a:xfrm>
            <a:off x="7612741" y="3517268"/>
            <a:ext cx="1268731" cy="276999"/>
          </a:xfrm>
          <a:prstGeom prst="rect">
            <a:avLst/>
          </a:prstGeom>
          <a:noFill/>
        </p:spPr>
        <p:txBody>
          <a:bodyPr wrap="square" rtlCol="0">
            <a:spAutoFit/>
          </a:bodyPr>
          <a:lstStyle/>
          <a:p>
            <a:r>
              <a:rPr lang="zh-CN" altLang="en-US" sz="1200" b="0" i="0">
                <a:effectLst/>
                <a:latin typeface="微软雅黑" panose="020B0503020204020204" pitchFamily="34" charset="-122"/>
                <a:ea typeface="微软雅黑" panose="020B0503020204020204" pitchFamily="34" charset="-122"/>
              </a:rPr>
              <a:t>扫地机器人工作</a:t>
            </a:r>
            <a:endParaRPr lang="zh-CN" altLang="en-US" sz="1200">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5F5A3B66-4C30-FAF9-2560-2BC9287D4A34}"/>
              </a:ext>
            </a:extLst>
          </p:cNvPr>
          <p:cNvGrpSpPr/>
          <p:nvPr/>
        </p:nvGrpSpPr>
        <p:grpSpPr>
          <a:xfrm>
            <a:off x="644320" y="4718684"/>
            <a:ext cx="2504114" cy="307777"/>
            <a:chOff x="307286" y="1692272"/>
            <a:chExt cx="1618088" cy="485710"/>
          </a:xfrm>
        </p:grpSpPr>
        <p:sp>
          <p:nvSpPr>
            <p:cNvPr id="17" name="矩形 16">
              <a:extLst>
                <a:ext uri="{FF2B5EF4-FFF2-40B4-BE49-F238E27FC236}">
                  <a16:creationId xmlns:a16="http://schemas.microsoft.com/office/drawing/2014/main" id="{8B1E017B-E69E-8CD9-33DC-90BA64655B82}"/>
                </a:ext>
              </a:extLst>
            </p:cNvPr>
            <p:cNvSpPr/>
            <p:nvPr/>
          </p:nvSpPr>
          <p:spPr>
            <a:xfrm>
              <a:off x="403862" y="1692272"/>
              <a:ext cx="1424936" cy="46166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文本框 17">
              <a:extLst>
                <a:ext uri="{FF2B5EF4-FFF2-40B4-BE49-F238E27FC236}">
                  <a16:creationId xmlns:a16="http://schemas.microsoft.com/office/drawing/2014/main" id="{8BC31430-F25D-817F-83C6-FB8FFC1AE4BD}"/>
                </a:ext>
              </a:extLst>
            </p:cNvPr>
            <p:cNvSpPr txBox="1"/>
            <p:nvPr/>
          </p:nvSpPr>
          <p:spPr>
            <a:xfrm>
              <a:off x="307286" y="1692272"/>
              <a:ext cx="1618088" cy="4857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a:solidFill>
                    <a:prstClr val="white"/>
                  </a:solidFill>
                  <a:latin typeface="微软雅黑" panose="020B0503020204020204" pitchFamily="34" charset="-122"/>
                  <a:ea typeface="微软雅黑" panose="020B0503020204020204" pitchFamily="34" charset="-122"/>
                </a:rPr>
                <a:t>从扫地机器人理解</a:t>
              </a:r>
              <a:r>
                <a:rPr lang="en-US" altLang="zh-CN" sz="1400" b="1">
                  <a:solidFill>
                    <a:prstClr val="white"/>
                  </a:solidFill>
                  <a:latin typeface="微软雅黑" panose="020B0503020204020204" pitchFamily="34" charset="-122"/>
                  <a:ea typeface="微软雅黑" panose="020B0503020204020204" pitchFamily="34" charset="-122"/>
                </a:rPr>
                <a:t>SLAM</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9" name="对话气泡: 圆角矩形 58">
            <a:extLst>
              <a:ext uri="{FF2B5EF4-FFF2-40B4-BE49-F238E27FC236}">
                <a16:creationId xmlns:a16="http://schemas.microsoft.com/office/drawing/2014/main" id="{5813376E-BB41-532C-26C8-93299673FA99}"/>
              </a:ext>
            </a:extLst>
          </p:cNvPr>
          <p:cNvSpPr/>
          <p:nvPr/>
        </p:nvSpPr>
        <p:spPr>
          <a:xfrm>
            <a:off x="9029207" y="5395387"/>
            <a:ext cx="1027606" cy="149910"/>
          </a:xfrm>
          <a:prstGeom prst="wedgeRoundRectCallout">
            <a:avLst>
              <a:gd name="adj1" fmla="val 22492"/>
              <a:gd name="adj2" fmla="val 13595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a:extLst>
              <a:ext uri="{FF2B5EF4-FFF2-40B4-BE49-F238E27FC236}">
                <a16:creationId xmlns:a16="http://schemas.microsoft.com/office/drawing/2014/main" id="{B6A9CD9E-CA80-E905-F32B-4C7BD5629B23}"/>
              </a:ext>
            </a:extLst>
          </p:cNvPr>
          <p:cNvGrpSpPr/>
          <p:nvPr/>
        </p:nvGrpSpPr>
        <p:grpSpPr>
          <a:xfrm>
            <a:off x="6559782" y="4534842"/>
            <a:ext cx="4057950" cy="1796696"/>
            <a:chOff x="6610351" y="4651385"/>
            <a:chExt cx="4057950" cy="1796696"/>
          </a:xfrm>
        </p:grpSpPr>
        <p:cxnSp>
          <p:nvCxnSpPr>
            <p:cNvPr id="51" name="直接箭头连接符 50">
              <a:extLst>
                <a:ext uri="{FF2B5EF4-FFF2-40B4-BE49-F238E27FC236}">
                  <a16:creationId xmlns:a16="http://schemas.microsoft.com/office/drawing/2014/main" id="{7C8FDE91-7A9C-0F36-58ED-60D42C5E689B}"/>
                </a:ext>
              </a:extLst>
            </p:cNvPr>
            <p:cNvCxnSpPr/>
            <p:nvPr/>
          </p:nvCxnSpPr>
          <p:spPr>
            <a:xfrm>
              <a:off x="9063528" y="6099010"/>
              <a:ext cx="3615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descr="图标&#10;&#10;AI 生成的内容可能不正确。">
              <a:extLst>
                <a:ext uri="{FF2B5EF4-FFF2-40B4-BE49-F238E27FC236}">
                  <a16:creationId xmlns:a16="http://schemas.microsoft.com/office/drawing/2014/main" id="{A12FAF9D-4741-1204-8B40-D87446958A54}"/>
                </a:ext>
              </a:extLst>
            </p:cNvPr>
            <p:cNvPicPr>
              <a:picLocks noChangeAspect="1"/>
            </p:cNvPicPr>
            <p:nvPr/>
          </p:nvPicPr>
          <p:blipFill>
            <a:blip r:embed="rId5"/>
            <a:stretch>
              <a:fillRect/>
            </a:stretch>
          </p:blipFill>
          <p:spPr>
            <a:xfrm>
              <a:off x="8942302" y="5020601"/>
              <a:ext cx="296205" cy="296205"/>
            </a:xfrm>
            <a:prstGeom prst="rect">
              <a:avLst/>
            </a:prstGeom>
          </p:spPr>
        </p:pic>
        <p:pic>
          <p:nvPicPr>
            <p:cNvPr id="27" name="图片 26" descr="图标&#10;&#10;AI 生成的内容可能不正确。">
              <a:extLst>
                <a:ext uri="{FF2B5EF4-FFF2-40B4-BE49-F238E27FC236}">
                  <a16:creationId xmlns:a16="http://schemas.microsoft.com/office/drawing/2014/main" id="{8DC12FA4-E0CC-BA4F-EFD9-6FE8A278463C}"/>
                </a:ext>
              </a:extLst>
            </p:cNvPr>
            <p:cNvPicPr>
              <a:picLocks noChangeAspect="1"/>
            </p:cNvPicPr>
            <p:nvPr/>
          </p:nvPicPr>
          <p:blipFill>
            <a:blip r:embed="rId6"/>
            <a:stretch>
              <a:fillRect/>
            </a:stretch>
          </p:blipFill>
          <p:spPr>
            <a:xfrm rot="2679002">
              <a:off x="7857241" y="5949802"/>
              <a:ext cx="280889" cy="280889"/>
            </a:xfrm>
            <a:prstGeom prst="rect">
              <a:avLst/>
            </a:prstGeom>
          </p:spPr>
        </p:pic>
        <p:pic>
          <p:nvPicPr>
            <p:cNvPr id="31" name="图片 30" descr="形状, 箭头&#10;&#10;AI 生成的内容可能不正确。">
              <a:extLst>
                <a:ext uri="{FF2B5EF4-FFF2-40B4-BE49-F238E27FC236}">
                  <a16:creationId xmlns:a16="http://schemas.microsoft.com/office/drawing/2014/main" id="{BF20BA15-0D0F-B61F-D45E-390394459DD8}"/>
                </a:ext>
              </a:extLst>
            </p:cNvPr>
            <p:cNvPicPr>
              <a:picLocks noChangeAspect="1"/>
            </p:cNvPicPr>
            <p:nvPr/>
          </p:nvPicPr>
          <p:blipFill>
            <a:blip r:embed="rId7"/>
            <a:stretch>
              <a:fillRect/>
            </a:stretch>
          </p:blipFill>
          <p:spPr>
            <a:xfrm>
              <a:off x="6620904" y="4727786"/>
              <a:ext cx="285750" cy="285750"/>
            </a:xfrm>
            <a:prstGeom prst="rect">
              <a:avLst/>
            </a:prstGeom>
          </p:spPr>
        </p:pic>
        <p:sp>
          <p:nvSpPr>
            <p:cNvPr id="32" name="矩形: 圆角 31">
              <a:extLst>
                <a:ext uri="{FF2B5EF4-FFF2-40B4-BE49-F238E27FC236}">
                  <a16:creationId xmlns:a16="http://schemas.microsoft.com/office/drawing/2014/main" id="{6EA2F764-F13A-3EA5-96A1-8A6C89C7C2F4}"/>
                </a:ext>
              </a:extLst>
            </p:cNvPr>
            <p:cNvSpPr/>
            <p:nvPr/>
          </p:nvSpPr>
          <p:spPr>
            <a:xfrm>
              <a:off x="6610351" y="4651385"/>
              <a:ext cx="4057950" cy="1796696"/>
            </a:xfrm>
            <a:prstGeom prst="roundRect">
              <a:avLst/>
            </a:prstGeom>
            <a:noFill/>
            <a:ln>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78991AB2-D739-22B4-9900-455D56F05940}"/>
                </a:ext>
              </a:extLst>
            </p:cNvPr>
            <p:cNvCxnSpPr>
              <a:cxnSpLocks/>
            </p:cNvCxnSpPr>
            <p:nvPr/>
          </p:nvCxnSpPr>
          <p:spPr>
            <a:xfrm flipV="1">
              <a:off x="8105841" y="5292992"/>
              <a:ext cx="857665" cy="668499"/>
            </a:xfrm>
            <a:prstGeom prst="straightConnector1">
              <a:avLst/>
            </a:prstGeom>
            <a:ln>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6" name="图片 35" descr="图片包含 游戏机, 电脑&#10;&#10;AI 生成的内容可能不正确。">
              <a:extLst>
                <a:ext uri="{FF2B5EF4-FFF2-40B4-BE49-F238E27FC236}">
                  <a16:creationId xmlns:a16="http://schemas.microsoft.com/office/drawing/2014/main" id="{A0882595-C21C-20C6-7EF8-4F9F8D442BE1}"/>
                </a:ext>
              </a:extLst>
            </p:cNvPr>
            <p:cNvPicPr>
              <a:picLocks noChangeAspect="1"/>
            </p:cNvPicPr>
            <p:nvPr/>
          </p:nvPicPr>
          <p:blipFill>
            <a:blip r:embed="rId8"/>
            <a:stretch>
              <a:fillRect/>
            </a:stretch>
          </p:blipFill>
          <p:spPr>
            <a:xfrm>
              <a:off x="8458447" y="5387048"/>
              <a:ext cx="189677" cy="189677"/>
            </a:xfrm>
            <a:prstGeom prst="rect">
              <a:avLst/>
            </a:prstGeom>
          </p:spPr>
        </p:pic>
        <p:pic>
          <p:nvPicPr>
            <p:cNvPr id="40" name="图片 39" descr="图标&#10;&#10;AI 生成的内容可能不正确。">
              <a:extLst>
                <a:ext uri="{FF2B5EF4-FFF2-40B4-BE49-F238E27FC236}">
                  <a16:creationId xmlns:a16="http://schemas.microsoft.com/office/drawing/2014/main" id="{982F463F-82CA-1357-E5E5-630458DC73B9}"/>
                </a:ext>
              </a:extLst>
            </p:cNvPr>
            <p:cNvPicPr>
              <a:picLocks noChangeAspect="1"/>
            </p:cNvPicPr>
            <p:nvPr/>
          </p:nvPicPr>
          <p:blipFill>
            <a:blip r:embed="rId9"/>
            <a:stretch>
              <a:fillRect/>
            </a:stretch>
          </p:blipFill>
          <p:spPr>
            <a:xfrm>
              <a:off x="9465031" y="5008833"/>
              <a:ext cx="296205" cy="296205"/>
            </a:xfrm>
            <a:prstGeom prst="rect">
              <a:avLst/>
            </a:prstGeom>
          </p:spPr>
        </p:pic>
        <p:pic>
          <p:nvPicPr>
            <p:cNvPr id="44" name="图片 43" descr="图片包含 游戏机, 钟表&#10;&#10;AI 生成的内容可能不正确。">
              <a:extLst>
                <a:ext uri="{FF2B5EF4-FFF2-40B4-BE49-F238E27FC236}">
                  <a16:creationId xmlns:a16="http://schemas.microsoft.com/office/drawing/2014/main" id="{A7E0BD0B-5C0E-418C-994B-78750809E120}"/>
                </a:ext>
              </a:extLst>
            </p:cNvPr>
            <p:cNvPicPr>
              <a:picLocks noChangeAspect="1"/>
            </p:cNvPicPr>
            <p:nvPr/>
          </p:nvPicPr>
          <p:blipFill>
            <a:blip r:embed="rId10"/>
            <a:stretch>
              <a:fillRect/>
            </a:stretch>
          </p:blipFill>
          <p:spPr>
            <a:xfrm rot="21432261">
              <a:off x="8599582" y="5526411"/>
              <a:ext cx="285974" cy="285974"/>
            </a:xfrm>
            <a:prstGeom prst="rect">
              <a:avLst/>
            </a:prstGeom>
          </p:spPr>
        </p:pic>
        <p:sp>
          <p:nvSpPr>
            <p:cNvPr id="38" name="对话气泡: 圆角矩形 37">
              <a:extLst>
                <a:ext uri="{FF2B5EF4-FFF2-40B4-BE49-F238E27FC236}">
                  <a16:creationId xmlns:a16="http://schemas.microsoft.com/office/drawing/2014/main" id="{D9C05D8A-91C6-639C-18BC-D365B1098DA5}"/>
                </a:ext>
              </a:extLst>
            </p:cNvPr>
            <p:cNvSpPr/>
            <p:nvPr/>
          </p:nvSpPr>
          <p:spPr>
            <a:xfrm>
              <a:off x="6649731" y="5512577"/>
              <a:ext cx="1423525" cy="167795"/>
            </a:xfrm>
            <a:prstGeom prst="wedgeRoundRectCallout">
              <a:avLst>
                <a:gd name="adj1" fmla="val 45408"/>
                <a:gd name="adj2" fmla="val 106636"/>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489A442-A119-0E6F-A1B0-1EF34A246A21}"/>
                </a:ext>
              </a:extLst>
            </p:cNvPr>
            <p:cNvSpPr txBox="1"/>
            <p:nvPr/>
          </p:nvSpPr>
          <p:spPr>
            <a:xfrm>
              <a:off x="6664539" y="5486748"/>
              <a:ext cx="1393911" cy="230832"/>
            </a:xfrm>
            <a:prstGeom prst="rect">
              <a:avLst/>
            </a:prstGeom>
            <a:noFill/>
          </p:spPr>
          <p:txBody>
            <a:bodyPr wrap="square">
              <a:spAutoFit/>
            </a:bodyPr>
            <a:lstStyle/>
            <a:p>
              <a:r>
                <a:rPr lang="zh-CN" altLang="en-US" sz="900" b="0" i="0">
                  <a:effectLst/>
                  <a:latin typeface="微软雅黑" panose="020B0503020204020204" pitchFamily="34" charset="-122"/>
                  <a:ea typeface="微软雅黑" panose="020B0503020204020204" pitchFamily="34" charset="-122"/>
                </a:rPr>
                <a:t>距离沙发</a:t>
              </a:r>
              <a:r>
                <a:rPr lang="en-US" altLang="zh-CN" sz="900" b="0" i="0">
                  <a:effectLst/>
                  <a:latin typeface="微软雅黑" panose="020B0503020204020204" pitchFamily="34" charset="-122"/>
                  <a:ea typeface="微软雅黑" panose="020B0503020204020204" pitchFamily="34" charset="-122"/>
                </a:rPr>
                <a:t>2</a:t>
              </a:r>
              <a:r>
                <a:rPr lang="zh-CN" altLang="en-US" sz="900" b="0" i="0">
                  <a:effectLst/>
                  <a:latin typeface="微软雅黑" panose="020B0503020204020204" pitchFamily="34" charset="-122"/>
                  <a:ea typeface="微软雅黑" panose="020B0503020204020204" pitchFamily="34" charset="-122"/>
                </a:rPr>
                <a:t>米，面朝东北</a:t>
              </a:r>
              <a:endParaRPr lang="zh-CN" altLang="en-US" sz="900"/>
            </a:p>
          </p:txBody>
        </p:sp>
        <p:pic>
          <p:nvPicPr>
            <p:cNvPr id="46" name="图片 45" descr="图标&#10;&#10;AI 生成的内容可能不正确。">
              <a:extLst>
                <a:ext uri="{FF2B5EF4-FFF2-40B4-BE49-F238E27FC236}">
                  <a16:creationId xmlns:a16="http://schemas.microsoft.com/office/drawing/2014/main" id="{82BD58ED-42C8-6FDE-C2DC-0585FC549D02}"/>
                </a:ext>
              </a:extLst>
            </p:cNvPr>
            <p:cNvPicPr>
              <a:picLocks noChangeAspect="1"/>
            </p:cNvPicPr>
            <p:nvPr/>
          </p:nvPicPr>
          <p:blipFill>
            <a:blip r:embed="rId6"/>
            <a:stretch>
              <a:fillRect/>
            </a:stretch>
          </p:blipFill>
          <p:spPr>
            <a:xfrm rot="5400000">
              <a:off x="8730008" y="5949801"/>
              <a:ext cx="280889" cy="280889"/>
            </a:xfrm>
            <a:prstGeom prst="rect">
              <a:avLst/>
            </a:prstGeom>
          </p:spPr>
        </p:pic>
        <p:cxnSp>
          <p:nvCxnSpPr>
            <p:cNvPr id="49" name="直接箭头连接符 48">
              <a:extLst>
                <a:ext uri="{FF2B5EF4-FFF2-40B4-BE49-F238E27FC236}">
                  <a16:creationId xmlns:a16="http://schemas.microsoft.com/office/drawing/2014/main" id="{20ED74A1-9545-B4F3-A962-D7B359E8C9C7}"/>
                </a:ext>
              </a:extLst>
            </p:cNvPr>
            <p:cNvCxnSpPr/>
            <p:nvPr/>
          </p:nvCxnSpPr>
          <p:spPr>
            <a:xfrm>
              <a:off x="8286599" y="6099010"/>
              <a:ext cx="3615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图片 49" descr="图标&#10;&#10;AI 生成的内容可能不正确。">
              <a:extLst>
                <a:ext uri="{FF2B5EF4-FFF2-40B4-BE49-F238E27FC236}">
                  <a16:creationId xmlns:a16="http://schemas.microsoft.com/office/drawing/2014/main" id="{0420EC7D-0943-1CEC-D6B7-6F85E026CF29}"/>
                </a:ext>
              </a:extLst>
            </p:cNvPr>
            <p:cNvPicPr>
              <a:picLocks noChangeAspect="1"/>
            </p:cNvPicPr>
            <p:nvPr/>
          </p:nvPicPr>
          <p:blipFill>
            <a:blip r:embed="rId6"/>
            <a:stretch>
              <a:fillRect/>
            </a:stretch>
          </p:blipFill>
          <p:spPr>
            <a:xfrm rot="4306941">
              <a:off x="9497412" y="5949801"/>
              <a:ext cx="280889" cy="280889"/>
            </a:xfrm>
            <a:prstGeom prst="rect">
              <a:avLst/>
            </a:prstGeom>
          </p:spPr>
        </p:pic>
        <p:pic>
          <p:nvPicPr>
            <p:cNvPr id="53" name="图片 52" descr="形状&#10;&#10;AI 生成的内容可能不正确。">
              <a:extLst>
                <a:ext uri="{FF2B5EF4-FFF2-40B4-BE49-F238E27FC236}">
                  <a16:creationId xmlns:a16="http://schemas.microsoft.com/office/drawing/2014/main" id="{035D16F5-5AEC-4928-94FC-AFBA950448C4}"/>
                </a:ext>
              </a:extLst>
            </p:cNvPr>
            <p:cNvPicPr>
              <a:picLocks noChangeAspect="1"/>
            </p:cNvPicPr>
            <p:nvPr/>
          </p:nvPicPr>
          <p:blipFill>
            <a:blip r:embed="rId11"/>
            <a:stretch>
              <a:fillRect/>
            </a:stretch>
          </p:blipFill>
          <p:spPr>
            <a:xfrm>
              <a:off x="10184610" y="5680372"/>
              <a:ext cx="181334" cy="181334"/>
            </a:xfrm>
            <a:prstGeom prst="rect">
              <a:avLst/>
            </a:prstGeom>
          </p:spPr>
        </p:pic>
        <p:pic>
          <p:nvPicPr>
            <p:cNvPr id="55" name="图片 54" descr="形状&#10;&#10;AI 生成的内容可能不正确。">
              <a:extLst>
                <a:ext uri="{FF2B5EF4-FFF2-40B4-BE49-F238E27FC236}">
                  <a16:creationId xmlns:a16="http://schemas.microsoft.com/office/drawing/2014/main" id="{9AFBB5F1-0E22-C3AF-111E-4B9352D1EA5B}"/>
                </a:ext>
              </a:extLst>
            </p:cNvPr>
            <p:cNvPicPr>
              <a:picLocks noChangeAspect="1"/>
            </p:cNvPicPr>
            <p:nvPr/>
          </p:nvPicPr>
          <p:blipFill>
            <a:blip r:embed="rId12"/>
            <a:stretch>
              <a:fillRect/>
            </a:stretch>
          </p:blipFill>
          <p:spPr>
            <a:xfrm>
              <a:off x="7990719" y="5759163"/>
              <a:ext cx="181335" cy="181335"/>
            </a:xfrm>
            <a:prstGeom prst="rect">
              <a:avLst/>
            </a:prstGeom>
          </p:spPr>
        </p:pic>
        <p:pic>
          <p:nvPicPr>
            <p:cNvPr id="56" name="图片 55" descr="形状&#10;&#10;AI 生成的内容可能不正确。">
              <a:extLst>
                <a:ext uri="{FF2B5EF4-FFF2-40B4-BE49-F238E27FC236}">
                  <a16:creationId xmlns:a16="http://schemas.microsoft.com/office/drawing/2014/main" id="{FA9FA99F-8013-4C8F-F403-8453C830CD47}"/>
                </a:ext>
              </a:extLst>
            </p:cNvPr>
            <p:cNvPicPr>
              <a:picLocks noChangeAspect="1"/>
            </p:cNvPicPr>
            <p:nvPr/>
          </p:nvPicPr>
          <p:blipFill>
            <a:blip r:embed="rId12"/>
            <a:stretch>
              <a:fillRect/>
            </a:stretch>
          </p:blipFill>
          <p:spPr>
            <a:xfrm>
              <a:off x="9715032" y="5767408"/>
              <a:ext cx="181335" cy="181335"/>
            </a:xfrm>
            <a:prstGeom prst="rect">
              <a:avLst/>
            </a:prstGeom>
          </p:spPr>
        </p:pic>
        <p:sp>
          <p:nvSpPr>
            <p:cNvPr id="57" name="文本框 56">
              <a:extLst>
                <a:ext uri="{FF2B5EF4-FFF2-40B4-BE49-F238E27FC236}">
                  <a16:creationId xmlns:a16="http://schemas.microsoft.com/office/drawing/2014/main" id="{564B8A3C-0317-48A8-C4D9-D0C84771F5B7}"/>
                </a:ext>
              </a:extLst>
            </p:cNvPr>
            <p:cNvSpPr txBox="1"/>
            <p:nvPr/>
          </p:nvSpPr>
          <p:spPr>
            <a:xfrm>
              <a:off x="9084289" y="5476223"/>
              <a:ext cx="1393911" cy="230832"/>
            </a:xfrm>
            <a:prstGeom prst="rect">
              <a:avLst/>
            </a:prstGeom>
            <a:noFill/>
          </p:spPr>
          <p:txBody>
            <a:bodyPr wrap="square">
              <a:spAutoFit/>
            </a:bodyPr>
            <a:lstStyle/>
            <a:p>
              <a:r>
                <a:rPr lang="zh-CN" altLang="en-US" sz="900" b="0" i="0">
                  <a:effectLst/>
                  <a:latin typeface="微软雅黑" panose="020B0503020204020204" pitchFamily="34" charset="-122"/>
                  <a:ea typeface="微软雅黑" panose="020B0503020204020204" pitchFamily="34" charset="-122"/>
                </a:rPr>
                <a:t>多了一个垃圾桶！</a:t>
              </a:r>
              <a:endParaRPr lang="zh-CN" altLang="en-US" sz="900"/>
            </a:p>
          </p:txBody>
        </p:sp>
        <p:cxnSp>
          <p:nvCxnSpPr>
            <p:cNvPr id="60" name="直接箭头连接符 59">
              <a:extLst>
                <a:ext uri="{FF2B5EF4-FFF2-40B4-BE49-F238E27FC236}">
                  <a16:creationId xmlns:a16="http://schemas.microsoft.com/office/drawing/2014/main" id="{D066149B-7392-CC44-ED61-D33B05835576}"/>
                </a:ext>
              </a:extLst>
            </p:cNvPr>
            <p:cNvCxnSpPr>
              <a:cxnSpLocks/>
              <a:endCxn id="53" idx="1"/>
            </p:cNvCxnSpPr>
            <p:nvPr/>
          </p:nvCxnSpPr>
          <p:spPr>
            <a:xfrm flipV="1">
              <a:off x="9755203" y="5771039"/>
              <a:ext cx="429407" cy="267275"/>
            </a:xfrm>
            <a:prstGeom prst="straightConnector1">
              <a:avLst/>
            </a:prstGeom>
            <a:ln>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灯片编号占位符 2">
            <a:extLst>
              <a:ext uri="{FF2B5EF4-FFF2-40B4-BE49-F238E27FC236}">
                <a16:creationId xmlns:a16="http://schemas.microsoft.com/office/drawing/2014/main" id="{A3C1E22D-DB07-251A-F4AD-6842E62BFCD1}"/>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2857765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04053-1B09-6117-1A83-CDD78EF5F103}"/>
            </a:ext>
          </a:extLst>
        </p:cNvPr>
        <p:cNvGrpSpPr/>
        <p:nvPr/>
      </p:nvGrpSpPr>
      <p:grpSpPr>
        <a:xfrm>
          <a:off x="0" y="0"/>
          <a:ext cx="0" cy="0"/>
          <a:chOff x="0" y="0"/>
          <a:chExt cx="0" cy="0"/>
        </a:xfrm>
      </p:grpSpPr>
      <p:pic>
        <p:nvPicPr>
          <p:cNvPr id="17" name="图片 16" descr="街道上的建筑&#10;&#10;AI 生成的内容可能不正确。">
            <a:extLst>
              <a:ext uri="{FF2B5EF4-FFF2-40B4-BE49-F238E27FC236}">
                <a16:creationId xmlns:a16="http://schemas.microsoft.com/office/drawing/2014/main" id="{6BF5AE34-75CD-4759-3493-697E76C89B25}"/>
              </a:ext>
            </a:extLst>
          </p:cNvPr>
          <p:cNvPicPr>
            <a:picLocks noChangeAspect="1"/>
          </p:cNvPicPr>
          <p:nvPr/>
        </p:nvPicPr>
        <p:blipFill>
          <a:blip r:embed="rId3"/>
          <a:stretch>
            <a:fillRect/>
          </a:stretch>
        </p:blipFill>
        <p:spPr>
          <a:xfrm>
            <a:off x="5011155" y="2748221"/>
            <a:ext cx="3900906" cy="1963773"/>
          </a:xfrm>
          <a:prstGeom prst="rect">
            <a:avLst/>
          </a:prstGeom>
        </p:spPr>
      </p:pic>
      <p:sp>
        <p:nvSpPr>
          <p:cNvPr id="18" name="文本框 17">
            <a:extLst>
              <a:ext uri="{FF2B5EF4-FFF2-40B4-BE49-F238E27FC236}">
                <a16:creationId xmlns:a16="http://schemas.microsoft.com/office/drawing/2014/main" id="{577F08D7-8615-4D55-75C5-A0D7E78537C4}"/>
              </a:ext>
            </a:extLst>
          </p:cNvPr>
          <p:cNvSpPr txBox="1"/>
          <p:nvPr/>
        </p:nvSpPr>
        <p:spPr>
          <a:xfrm>
            <a:off x="4913339" y="2254674"/>
            <a:ext cx="4446661" cy="430887"/>
          </a:xfrm>
          <a:prstGeom prst="rect">
            <a:avLst/>
          </a:prstGeom>
          <a:noFill/>
        </p:spPr>
        <p:txBody>
          <a:bodyPr wrap="square" rtlCol="0">
            <a:spAutoFit/>
          </a:bodyPr>
          <a:lstStyle/>
          <a:p>
            <a:r>
              <a:rPr lang="zh-CN" altLang="en-US" sz="1100" b="0" i="0">
                <a:solidFill>
                  <a:srgbClr val="4D4D4D"/>
                </a:solidFill>
                <a:effectLst/>
                <a:latin typeface="微软雅黑" panose="020B0503020204020204" pitchFamily="34" charset="-122"/>
                <a:ea typeface="微软雅黑" panose="020B0503020204020204" pitchFamily="34" charset="-122"/>
              </a:rPr>
              <a:t>利用</a:t>
            </a:r>
            <a:r>
              <a:rPr lang="zh-CN" altLang="en-US" sz="1100" b="0" i="0">
                <a:solidFill>
                  <a:srgbClr val="C00000"/>
                </a:solidFill>
                <a:effectLst/>
                <a:latin typeface="微软雅黑" panose="020B0503020204020204" pitchFamily="34" charset="-122"/>
                <a:ea typeface="微软雅黑" panose="020B0503020204020204" pitchFamily="34" charset="-122"/>
              </a:rPr>
              <a:t>激光</a:t>
            </a:r>
            <a:r>
              <a:rPr lang="zh-CN" altLang="en-US" sz="1100" b="0" i="0">
                <a:solidFill>
                  <a:srgbClr val="4D4D4D"/>
                </a:solidFill>
                <a:effectLst/>
                <a:latin typeface="微软雅黑" panose="020B0503020204020204" pitchFamily="34" charset="-122"/>
                <a:ea typeface="微软雅黑" panose="020B0503020204020204" pitchFamily="34" charset="-122"/>
              </a:rPr>
              <a:t>束在周围环境中反射并返回到传感器的时间来确定距离，并创建出物体的三维点云图</a:t>
            </a:r>
            <a:endParaRPr lang="en-US" altLang="zh-CN" sz="1100" b="0" i="0">
              <a:solidFill>
                <a:srgbClr val="4D4D4D"/>
              </a:solidFill>
              <a:effectLst/>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6ED2F100-DAAC-19C3-58A0-23805D218F86}"/>
              </a:ext>
            </a:extLst>
          </p:cNvPr>
          <p:cNvSpPr txBox="1"/>
          <p:nvPr/>
        </p:nvSpPr>
        <p:spPr>
          <a:xfrm>
            <a:off x="614679" y="2257807"/>
            <a:ext cx="4210694" cy="261610"/>
          </a:xfrm>
          <a:prstGeom prst="rect">
            <a:avLst/>
          </a:prstGeom>
          <a:noFill/>
        </p:spPr>
        <p:txBody>
          <a:bodyPr wrap="square" rtlCol="0">
            <a:spAutoFit/>
          </a:bodyPr>
          <a:lstStyle/>
          <a:p>
            <a:r>
              <a:rPr lang="zh-CN" altLang="en-US" sz="1100" b="0" i="0">
                <a:solidFill>
                  <a:srgbClr val="191B1F"/>
                </a:solidFill>
                <a:effectLst/>
                <a:latin typeface="微软雅黑" panose="020B0503020204020204" pitchFamily="34" charset="-122"/>
                <a:ea typeface="微软雅黑" panose="020B0503020204020204" pitchFamily="34" charset="-122"/>
              </a:rPr>
              <a:t>用</a:t>
            </a:r>
            <a:r>
              <a:rPr lang="zh-CN" altLang="en-US" sz="1100" b="0" i="0">
                <a:solidFill>
                  <a:srgbClr val="C00000"/>
                </a:solidFill>
                <a:effectLst/>
                <a:latin typeface="微软雅黑" panose="020B0503020204020204" pitchFamily="34" charset="-122"/>
                <a:ea typeface="微软雅黑" panose="020B0503020204020204" pitchFamily="34" charset="-122"/>
              </a:rPr>
              <a:t>摄像头</a:t>
            </a:r>
            <a:r>
              <a:rPr lang="zh-CN" altLang="en-US" sz="1100" b="0" i="0">
                <a:solidFill>
                  <a:srgbClr val="191B1F"/>
                </a:solidFill>
                <a:effectLst/>
                <a:latin typeface="微软雅黑" panose="020B0503020204020204" pitchFamily="34" charset="-122"/>
                <a:ea typeface="微软雅黑" panose="020B0503020204020204" pitchFamily="34" charset="-122"/>
              </a:rPr>
              <a:t>作为主传感器，视频流作为输入实现同时定位与建图</a:t>
            </a:r>
            <a:endParaRPr lang="en-US" altLang="zh-CN" sz="1100" b="0" i="0">
              <a:solidFill>
                <a:srgbClr val="4D4D4D"/>
              </a:solidFill>
              <a:effectLst/>
              <a:latin typeface="微软雅黑" panose="020B0503020204020204" pitchFamily="34" charset="-122"/>
              <a:ea typeface="微软雅黑" panose="020B0503020204020204" pitchFamily="34" charset="-122"/>
            </a:endParaRPr>
          </a:p>
        </p:txBody>
      </p:sp>
      <p:pic>
        <p:nvPicPr>
          <p:cNvPr id="33" name="图片 32" descr="电脑萤幕画面&#10;&#10;AI 生成的内容可能不正确。">
            <a:extLst>
              <a:ext uri="{FF2B5EF4-FFF2-40B4-BE49-F238E27FC236}">
                <a16:creationId xmlns:a16="http://schemas.microsoft.com/office/drawing/2014/main" id="{815F6C21-A62B-0496-932C-92A8C2693F87}"/>
              </a:ext>
            </a:extLst>
          </p:cNvPr>
          <p:cNvPicPr>
            <a:picLocks noChangeAspect="1"/>
          </p:cNvPicPr>
          <p:nvPr/>
        </p:nvPicPr>
        <p:blipFill>
          <a:blip r:embed="rId4"/>
          <a:stretch>
            <a:fillRect/>
          </a:stretch>
        </p:blipFill>
        <p:spPr>
          <a:xfrm>
            <a:off x="698113" y="2731242"/>
            <a:ext cx="3605639" cy="2021733"/>
          </a:xfrm>
          <a:prstGeom prst="rect">
            <a:avLst/>
          </a:prstGeom>
        </p:spPr>
      </p:pic>
      <p:pic>
        <p:nvPicPr>
          <p:cNvPr id="35" name="图片 34" descr="卡通人物&#10;&#10;AI 生成的内容可能不正确。">
            <a:extLst>
              <a:ext uri="{FF2B5EF4-FFF2-40B4-BE49-F238E27FC236}">
                <a16:creationId xmlns:a16="http://schemas.microsoft.com/office/drawing/2014/main" id="{2E542CB1-3C23-30CA-078D-1EB78D6DB33C}"/>
              </a:ext>
            </a:extLst>
          </p:cNvPr>
          <p:cNvPicPr>
            <a:picLocks noChangeAspect="1"/>
          </p:cNvPicPr>
          <p:nvPr/>
        </p:nvPicPr>
        <p:blipFill>
          <a:blip r:embed="rId5"/>
          <a:stretch>
            <a:fillRect/>
          </a:stretch>
        </p:blipFill>
        <p:spPr>
          <a:xfrm>
            <a:off x="9057501" y="2744494"/>
            <a:ext cx="2623334" cy="1967500"/>
          </a:xfrm>
          <a:prstGeom prst="rect">
            <a:avLst/>
          </a:prstGeom>
        </p:spPr>
      </p:pic>
      <p:sp>
        <p:nvSpPr>
          <p:cNvPr id="36" name="矩形 35">
            <a:extLst>
              <a:ext uri="{FF2B5EF4-FFF2-40B4-BE49-F238E27FC236}">
                <a16:creationId xmlns:a16="http://schemas.microsoft.com/office/drawing/2014/main" id="{58FD81A2-1279-B95D-55F6-73067BE00AF3}"/>
              </a:ext>
            </a:extLst>
          </p:cNvPr>
          <p:cNvSpPr/>
          <p:nvPr/>
        </p:nvSpPr>
        <p:spPr>
          <a:xfrm>
            <a:off x="574287" y="1004968"/>
            <a:ext cx="8704928"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chemeClr val="tx1"/>
                </a:solidFill>
                <a:latin typeface="微软雅黑" panose="020B0503020204020204" pitchFamily="34" charset="-122"/>
                <a:ea typeface="微软雅黑" panose="020B0503020204020204" pitchFamily="34" charset="-122"/>
              </a:rPr>
              <a:t>SLAM</a:t>
            </a:r>
            <a:r>
              <a:rPr lang="zh-CN" altLang="en-US" b="1" kern="0">
                <a:solidFill>
                  <a:schemeClr val="tx1"/>
                </a:solidFill>
                <a:latin typeface="微软雅黑" panose="020B0503020204020204" pitchFamily="34" charset="-122"/>
                <a:ea typeface="微软雅黑" panose="020B0503020204020204" pitchFamily="34" charset="-122"/>
              </a:rPr>
              <a:t>：分类</a:t>
            </a:r>
            <a:endParaRPr lang="zh-CN" altLang="en-US" b="1" kern="0" dirty="0">
              <a:solidFill>
                <a:schemeClr val="tx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BA62DD92-8DBA-C053-7383-9EB977A3F4B9}"/>
              </a:ext>
            </a:extLst>
          </p:cNvPr>
          <p:cNvSpPr txBox="1"/>
          <p:nvPr/>
        </p:nvSpPr>
        <p:spPr>
          <a:xfrm>
            <a:off x="574286" y="1437643"/>
            <a:ext cx="4712089" cy="276999"/>
          </a:xfrm>
          <a:prstGeom prst="rect">
            <a:avLst/>
          </a:prstGeom>
          <a:noFill/>
        </p:spPr>
        <p:txBody>
          <a:bodyPr wrap="square" rtlCol="0">
            <a:spAutoFit/>
          </a:bodyPr>
          <a:lstStyle/>
          <a:p>
            <a:r>
              <a:rPr lang="zh-CN" altLang="zh-CN" sz="12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传感器</a:t>
            </a:r>
            <a:r>
              <a:rPr lang="zh-CN" altLang="zh-CN" sz="1200">
                <a:effectLst/>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1200">
                <a:effectLst/>
                <a:latin typeface="微软雅黑" panose="020B0503020204020204" pitchFamily="34" charset="-122"/>
                <a:ea typeface="微软雅黑" panose="020B0503020204020204" pitchFamily="34" charset="-122"/>
                <a:cs typeface="Times New Roman" panose="02020603050405020304" pitchFamily="18" charset="0"/>
              </a:rPr>
              <a:t>、前端方法（</a:t>
            </a:r>
            <a:r>
              <a:rPr lang="zh-CN" altLang="en-US" sz="1200">
                <a:solidFill>
                  <a:srgbClr val="4D4D4D"/>
                </a:solidFill>
                <a:latin typeface="微软雅黑" panose="020B0503020204020204" pitchFamily="34" charset="-122"/>
                <a:ea typeface="微软雅黑" panose="020B0503020204020204" pitchFamily="34" charset="-122"/>
              </a:rPr>
              <a:t>传感器数据处理</a:t>
            </a:r>
            <a:r>
              <a:rPr lang="zh-CN" altLang="en-US" sz="1200">
                <a:effectLst/>
                <a:latin typeface="微软雅黑" panose="020B0503020204020204" pitchFamily="34" charset="-122"/>
                <a:ea typeface="微软雅黑" panose="020B0503020204020204" pitchFamily="34" charset="-122"/>
                <a:cs typeface="Times New Roman" panose="02020603050405020304" pitchFamily="18" charset="0"/>
              </a:rPr>
              <a:t>）、后端方法（全局优化）</a:t>
            </a:r>
            <a:endParaRPr lang="zh-CN" altLang="en-US" sz="1200">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EB97B2A2-1BCD-9B71-0530-0342E12B4C53}"/>
              </a:ext>
            </a:extLst>
          </p:cNvPr>
          <p:cNvSpPr/>
          <p:nvPr/>
        </p:nvSpPr>
        <p:spPr>
          <a:xfrm>
            <a:off x="614679" y="1887919"/>
            <a:ext cx="2529726" cy="2925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000">
              <a:solidFill>
                <a:schemeClr val="bg1"/>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193E67EA-435B-FA62-FFAB-0E6DD39CBBF1}"/>
              </a:ext>
            </a:extLst>
          </p:cNvPr>
          <p:cNvSpPr txBox="1"/>
          <p:nvPr/>
        </p:nvSpPr>
        <p:spPr>
          <a:xfrm>
            <a:off x="692034" y="1887919"/>
            <a:ext cx="2452371" cy="307777"/>
          </a:xfrm>
          <a:prstGeom prst="rect">
            <a:avLst/>
          </a:prstGeom>
          <a:noFill/>
        </p:spPr>
        <p:txBody>
          <a:bodyPr wrap="square" rtlCol="0">
            <a:spAutoFit/>
          </a:bodyPr>
          <a:lstStyle/>
          <a:p>
            <a:pPr algn="ctr">
              <a:defRPr/>
            </a:pPr>
            <a:r>
              <a:rPr lang="zh-CN" altLang="en-US" sz="1400" b="1" i="0">
                <a:solidFill>
                  <a:schemeClr val="bg1"/>
                </a:solidFill>
                <a:effectLst/>
                <a:latin typeface="微软雅黑" panose="020B0503020204020204" pitchFamily="34" charset="-122"/>
                <a:ea typeface="微软雅黑" panose="020B0503020204020204" pitchFamily="34" charset="-122"/>
              </a:rPr>
              <a:t>视觉</a:t>
            </a:r>
            <a:r>
              <a:rPr lang="en-US" altLang="zh-CN" sz="1400" b="1" i="0">
                <a:solidFill>
                  <a:schemeClr val="bg1"/>
                </a:solidFill>
                <a:effectLst/>
                <a:latin typeface="微软雅黑" panose="020B0503020204020204" pitchFamily="34" charset="-122"/>
                <a:ea typeface="微软雅黑" panose="020B0503020204020204" pitchFamily="34" charset="-122"/>
              </a:rPr>
              <a:t>SLAM</a:t>
            </a:r>
            <a:r>
              <a:rPr lang="zh-CN" altLang="en-US" sz="1400" b="1">
                <a:solidFill>
                  <a:schemeClr val="bg1"/>
                </a:solidFill>
                <a:latin typeface="微软雅黑" panose="020B0503020204020204" pitchFamily="34" charset="-122"/>
                <a:ea typeface="微软雅黑" panose="020B0503020204020204" pitchFamily="34" charset="-122"/>
              </a:rPr>
              <a:t>（</a:t>
            </a:r>
            <a:r>
              <a:rPr lang="en-US" altLang="zh-CN" sz="1400" i="0">
                <a:solidFill>
                  <a:schemeClr val="bg1"/>
                </a:solidFill>
                <a:effectLst/>
                <a:latin typeface="微软雅黑" panose="020B0503020204020204" pitchFamily="34" charset="-122"/>
                <a:ea typeface="微软雅黑" panose="020B0503020204020204" pitchFamily="34" charset="-122"/>
              </a:rPr>
              <a:t> Visual SLAM </a:t>
            </a:r>
            <a:r>
              <a:rPr lang="zh-CN" altLang="en-US" sz="1400" b="1">
                <a:solidFill>
                  <a:schemeClr val="bg1"/>
                </a:solidFill>
                <a:latin typeface="微软雅黑" panose="020B0503020204020204" pitchFamily="34" charset="-122"/>
                <a:ea typeface="微软雅黑" panose="020B0503020204020204" pitchFamily="34" charset="-122"/>
              </a:rPr>
              <a:t>）</a:t>
            </a:r>
          </a:p>
        </p:txBody>
      </p:sp>
      <p:sp>
        <p:nvSpPr>
          <p:cNvPr id="53" name="矩形 52">
            <a:extLst>
              <a:ext uri="{FF2B5EF4-FFF2-40B4-BE49-F238E27FC236}">
                <a16:creationId xmlns:a16="http://schemas.microsoft.com/office/drawing/2014/main" id="{A24ED3AE-DEFB-FF58-048A-69E749BFB308}"/>
              </a:ext>
            </a:extLst>
          </p:cNvPr>
          <p:cNvSpPr/>
          <p:nvPr/>
        </p:nvSpPr>
        <p:spPr>
          <a:xfrm>
            <a:off x="4931990" y="1895537"/>
            <a:ext cx="2447131" cy="2925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000">
              <a:solidFill>
                <a:schemeClr val="bg1"/>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8572B9E1-7D64-1A29-348A-49F408C46496}"/>
              </a:ext>
            </a:extLst>
          </p:cNvPr>
          <p:cNvSpPr txBox="1"/>
          <p:nvPr/>
        </p:nvSpPr>
        <p:spPr>
          <a:xfrm>
            <a:off x="4926751" y="1895537"/>
            <a:ext cx="2452370" cy="307777"/>
          </a:xfrm>
          <a:prstGeom prst="rect">
            <a:avLst/>
          </a:prstGeom>
          <a:noFill/>
        </p:spPr>
        <p:txBody>
          <a:bodyPr wrap="square" rtlCol="0">
            <a:spAutoFit/>
          </a:bodyPr>
          <a:lstStyle/>
          <a:p>
            <a:pPr algn="ctr">
              <a:defRPr/>
            </a:pPr>
            <a:r>
              <a:rPr lang="en-US" altLang="zh-CN" sz="1400" b="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b="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激光</a:t>
            </a:r>
            <a:r>
              <a:rPr lang="en-US" altLang="zh-CN" sz="1400" b="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SLAM</a:t>
            </a:r>
            <a:r>
              <a:rPr lang="zh-CN" altLang="en-US" sz="14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Lidar SLAM </a:t>
            </a:r>
            <a:r>
              <a:rPr lang="zh-CN" altLang="en-US" sz="14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a:solidFill>
                <a:schemeClr val="bg1"/>
              </a:solidFill>
              <a:latin typeface="微软雅黑" panose="020B0503020204020204" pitchFamily="34" charset="-122"/>
              <a:ea typeface="微软雅黑" panose="020B0503020204020204" pitchFamily="34" charset="-122"/>
            </a:endParaRPr>
          </a:p>
        </p:txBody>
      </p:sp>
      <p:graphicFrame>
        <p:nvGraphicFramePr>
          <p:cNvPr id="61" name="表格 60">
            <a:extLst>
              <a:ext uri="{FF2B5EF4-FFF2-40B4-BE49-F238E27FC236}">
                <a16:creationId xmlns:a16="http://schemas.microsoft.com/office/drawing/2014/main" id="{AC7A53B7-A2E5-D5EC-1CB1-86E246667BC6}"/>
              </a:ext>
            </a:extLst>
          </p:cNvPr>
          <p:cNvGraphicFramePr>
            <a:graphicFrameLocks noGrp="1"/>
          </p:cNvGraphicFramePr>
          <p:nvPr>
            <p:extLst>
              <p:ext uri="{D42A27DB-BD31-4B8C-83A1-F6EECF244321}">
                <p14:modId xmlns:p14="http://schemas.microsoft.com/office/powerpoint/2010/main" val="1946913565"/>
              </p:ext>
            </p:extLst>
          </p:nvPr>
        </p:nvGraphicFramePr>
        <p:xfrm>
          <a:off x="698113" y="4897332"/>
          <a:ext cx="3502271" cy="1287332"/>
        </p:xfrm>
        <a:graphic>
          <a:graphicData uri="http://schemas.openxmlformats.org/drawingml/2006/table">
            <a:tbl>
              <a:tblPr firstRow="1" bandRow="1">
                <a:tableStyleId>{5C22544A-7EE6-4342-B048-85BDC9FD1C3A}</a:tableStyleId>
              </a:tblPr>
              <a:tblGrid>
                <a:gridCol w="3502271">
                  <a:extLst>
                    <a:ext uri="{9D8B030D-6E8A-4147-A177-3AD203B41FA5}">
                      <a16:colId xmlns:a16="http://schemas.microsoft.com/office/drawing/2014/main" val="2792537638"/>
                    </a:ext>
                  </a:extLst>
                </a:gridCol>
              </a:tblGrid>
              <a:tr h="212079">
                <a:tc>
                  <a:txBody>
                    <a:bodyPr/>
                    <a:lstStyle/>
                    <a:p>
                      <a:pPr algn="ctr"/>
                      <a:r>
                        <a:rPr lang="zh-CN" altLang="en-US" sz="1200" b="0" i="0">
                          <a:effectLst/>
                          <a:latin typeface="微软雅黑" panose="020B0503020204020204" pitchFamily="34" charset="-122"/>
                          <a:ea typeface="微软雅黑" panose="020B0503020204020204" pitchFamily="34" charset="-122"/>
                        </a:rPr>
                        <a:t>视觉</a:t>
                      </a:r>
                      <a:r>
                        <a:rPr lang="en-US" altLang="zh-CN" sz="1200" b="0" i="0">
                          <a:effectLst/>
                          <a:latin typeface="微软雅黑" panose="020B0503020204020204" pitchFamily="34" charset="-122"/>
                          <a:ea typeface="微软雅黑" panose="020B0503020204020204" pitchFamily="34" charset="-122"/>
                        </a:rPr>
                        <a:t>SLAM</a:t>
                      </a:r>
                      <a:r>
                        <a:rPr lang="zh-CN" altLang="en-US" sz="1200" b="0" i="0">
                          <a:effectLst/>
                          <a:latin typeface="微软雅黑" panose="020B0503020204020204" pitchFamily="34" charset="-122"/>
                          <a:ea typeface="微软雅黑" panose="020B0503020204020204" pitchFamily="34" charset="-122"/>
                        </a:rPr>
                        <a:t>应用</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43290570"/>
                  </a:ext>
                </a:extLst>
              </a:tr>
              <a:tr h="212079">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100" b="0" i="0">
                          <a:effectLst/>
                          <a:latin typeface="微软雅黑" panose="020B0503020204020204" pitchFamily="34" charset="-122"/>
                          <a:ea typeface="微软雅黑" panose="020B0503020204020204" pitchFamily="34" charset="-122"/>
                        </a:rPr>
                        <a:t>优点：</a:t>
                      </a:r>
                      <a:r>
                        <a:rPr lang="zh-CN" altLang="en-US" sz="1100" kern="1200">
                          <a:solidFill>
                            <a:schemeClr val="dk1"/>
                          </a:solidFill>
                          <a:effectLst/>
                          <a:latin typeface="微软雅黑" panose="020B0503020204020204" pitchFamily="34" charset="-122"/>
                          <a:ea typeface="微软雅黑" panose="020B0503020204020204" pitchFamily="34" charset="-122"/>
                          <a:cs typeface="+mn-cs"/>
                        </a:rPr>
                        <a:t>环境信息丰富</a:t>
                      </a:r>
                      <a:r>
                        <a:rPr lang="zh-CN" altLang="en-US" sz="1100" b="0" i="0">
                          <a:effectLst/>
                          <a:latin typeface="微软雅黑" panose="020B0503020204020204" pitchFamily="34" charset="-122"/>
                          <a:ea typeface="微软雅黑" panose="020B0503020204020204" pitchFamily="34" charset="-122"/>
                        </a:rPr>
                        <a:t>、成本低、体积小</a:t>
                      </a:r>
                      <a:endParaRPr lang="en-US" altLang="zh-CN" sz="1100" b="0" i="0">
                        <a:effectLst/>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2828682"/>
                  </a:ext>
                </a:extLst>
              </a:tr>
              <a:tr h="494852">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zh-CN" altLang="en-US" sz="1100" b="1" i="0">
                          <a:effectLst/>
                          <a:latin typeface="微软雅黑" panose="020B0503020204020204" pitchFamily="34" charset="-122"/>
                          <a:ea typeface="微软雅黑" panose="020B0503020204020204" pitchFamily="34" charset="-122"/>
                        </a:rPr>
                        <a:t>无人机导航</a:t>
                      </a:r>
                      <a:r>
                        <a:rPr lang="zh-CN" altLang="en-US" sz="1100">
                          <a:latin typeface="微软雅黑" panose="020B0503020204020204" pitchFamily="34" charset="-122"/>
                          <a:ea typeface="微软雅黑" panose="020B0503020204020204" pitchFamily="34" charset="-122"/>
                        </a:rPr>
                        <a:t>；</a:t>
                      </a:r>
                      <a:r>
                        <a:rPr lang="zh-CN" altLang="en-US" sz="1100" b="0" i="0">
                          <a:effectLst/>
                          <a:latin typeface="微软雅黑" panose="020B0503020204020204" pitchFamily="34" charset="-122"/>
                          <a:ea typeface="微软雅黑" panose="020B0503020204020204" pitchFamily="34" charset="-122"/>
                        </a:rPr>
                        <a:t>轻量化单目</a:t>
                      </a:r>
                      <a:r>
                        <a:rPr lang="en-US" altLang="zh-CN" sz="1100" b="0" i="0">
                          <a:effectLst/>
                          <a:latin typeface="微软雅黑" panose="020B0503020204020204" pitchFamily="34" charset="-122"/>
                          <a:ea typeface="微软雅黑" panose="020B0503020204020204" pitchFamily="34" charset="-122"/>
                        </a:rPr>
                        <a:t>/</a:t>
                      </a:r>
                      <a:r>
                        <a:rPr lang="zh-CN" altLang="en-US" sz="1100" b="0" i="0">
                          <a:effectLst/>
                          <a:latin typeface="微软雅黑" panose="020B0503020204020204" pitchFamily="34" charset="-122"/>
                          <a:ea typeface="微软雅黑" panose="020B0503020204020204" pitchFamily="34" charset="-122"/>
                        </a:rPr>
                        <a:t>双目方案</a:t>
                      </a:r>
                      <a:endParaRPr lang="en-US" altLang="zh-CN" sz="1100" b="0" i="0">
                        <a:effectLst/>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ü"/>
                      </a:pPr>
                      <a:r>
                        <a:rPr lang="zh-CN" altLang="en-US" sz="1100" b="1" i="0">
                          <a:effectLst/>
                          <a:latin typeface="微软雅黑" panose="020B0503020204020204" pitchFamily="34" charset="-122"/>
                          <a:ea typeface="微软雅黑" panose="020B0503020204020204" pitchFamily="34" charset="-122"/>
                        </a:rPr>
                        <a:t>增强现实：</a:t>
                      </a:r>
                      <a:r>
                        <a:rPr lang="zh-CN" altLang="en-US" sz="1100" b="0" i="0">
                          <a:effectLst/>
                          <a:latin typeface="微软雅黑" panose="020B0503020204020204" pitchFamily="34" charset="-122"/>
                          <a:ea typeface="微软雅黑" panose="020B0503020204020204" pitchFamily="34" charset="-122"/>
                        </a:rPr>
                        <a:t>虚拟物体与真实环境的融合</a:t>
                      </a:r>
                      <a:endParaRPr lang="en-US" altLang="zh-CN" sz="1100" b="0" i="0">
                        <a:effectLst/>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71287124"/>
                  </a:ext>
                </a:extLst>
              </a:tr>
              <a:tr h="251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i="0">
                          <a:effectLst/>
                          <a:latin typeface="微软雅黑" panose="020B0503020204020204" pitchFamily="34" charset="-122"/>
                          <a:ea typeface="微软雅黑" panose="020B0503020204020204" pitchFamily="34" charset="-122"/>
                        </a:rPr>
                        <a:t>缺点：</a:t>
                      </a:r>
                      <a:r>
                        <a:rPr lang="zh-CN" altLang="en-US" sz="1100" b="0" i="0" kern="1200">
                          <a:solidFill>
                            <a:schemeClr val="dk1"/>
                          </a:solidFill>
                          <a:effectLst/>
                          <a:latin typeface="微软雅黑" panose="020B0503020204020204" pitchFamily="34" charset="-122"/>
                          <a:ea typeface="微软雅黑" panose="020B0503020204020204" pitchFamily="34" charset="-122"/>
                          <a:cs typeface="+mn-cs"/>
                        </a:rPr>
                        <a:t>受光线影响</a:t>
                      </a:r>
                      <a:endParaRPr lang="en-US" altLang="zh-CN" sz="1100" b="0" i="0" kern="1200">
                        <a:solidFill>
                          <a:schemeClr val="dk1"/>
                        </a:solidFill>
                        <a:effectLst/>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68930223"/>
                  </a:ext>
                </a:extLst>
              </a:tr>
            </a:tbl>
          </a:graphicData>
        </a:graphic>
      </p:graphicFrame>
      <p:graphicFrame>
        <p:nvGraphicFramePr>
          <p:cNvPr id="63" name="表格 62">
            <a:extLst>
              <a:ext uri="{FF2B5EF4-FFF2-40B4-BE49-F238E27FC236}">
                <a16:creationId xmlns:a16="http://schemas.microsoft.com/office/drawing/2014/main" id="{3C722BAC-FBBA-921F-77E5-EB58E3E9FECF}"/>
              </a:ext>
            </a:extLst>
          </p:cNvPr>
          <p:cNvGraphicFramePr>
            <a:graphicFrameLocks noGrp="1"/>
          </p:cNvGraphicFramePr>
          <p:nvPr>
            <p:extLst>
              <p:ext uri="{D42A27DB-BD31-4B8C-83A1-F6EECF244321}">
                <p14:modId xmlns:p14="http://schemas.microsoft.com/office/powerpoint/2010/main" val="2420640828"/>
              </p:ext>
            </p:extLst>
          </p:nvPr>
        </p:nvGraphicFramePr>
        <p:xfrm>
          <a:off x="5011155" y="4897333"/>
          <a:ext cx="3900906" cy="1317811"/>
        </p:xfrm>
        <a:graphic>
          <a:graphicData uri="http://schemas.openxmlformats.org/drawingml/2006/table">
            <a:tbl>
              <a:tblPr firstRow="1" bandRow="1">
                <a:tableStyleId>{5C22544A-7EE6-4342-B048-85BDC9FD1C3A}</a:tableStyleId>
              </a:tblPr>
              <a:tblGrid>
                <a:gridCol w="3900906">
                  <a:extLst>
                    <a:ext uri="{9D8B030D-6E8A-4147-A177-3AD203B41FA5}">
                      <a16:colId xmlns:a16="http://schemas.microsoft.com/office/drawing/2014/main" val="2792537638"/>
                    </a:ext>
                  </a:extLst>
                </a:gridCol>
              </a:tblGrid>
              <a:tr h="278188">
                <a:tc>
                  <a:txBody>
                    <a:bodyPr/>
                    <a:lstStyle/>
                    <a:p>
                      <a:pPr algn="ctr"/>
                      <a:r>
                        <a:rPr lang="zh-CN" altLang="en-US" sz="1200" b="0" i="0">
                          <a:effectLst/>
                          <a:latin typeface="微软雅黑" panose="020B0503020204020204" pitchFamily="34" charset="-122"/>
                          <a:ea typeface="微软雅黑" panose="020B0503020204020204" pitchFamily="34" charset="-122"/>
                        </a:rPr>
                        <a:t>激光</a:t>
                      </a:r>
                      <a:r>
                        <a:rPr lang="en-US" altLang="zh-CN" sz="1200" b="0" i="0">
                          <a:effectLst/>
                          <a:latin typeface="微软雅黑" panose="020B0503020204020204" pitchFamily="34" charset="-122"/>
                          <a:ea typeface="微软雅黑" panose="020B0503020204020204" pitchFamily="34" charset="-122"/>
                        </a:rPr>
                        <a:t>SLAM</a:t>
                      </a:r>
                      <a:r>
                        <a:rPr lang="zh-CN" altLang="en-US" sz="1200" b="0" i="0">
                          <a:effectLst/>
                          <a:latin typeface="微软雅黑" panose="020B0503020204020204" pitchFamily="34" charset="-122"/>
                          <a:ea typeface="微软雅黑" panose="020B0503020204020204" pitchFamily="34" charset="-122"/>
                        </a:rPr>
                        <a:t>应用</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43290570"/>
                  </a:ext>
                </a:extLst>
              </a:tr>
              <a:tr h="26469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100" b="0" i="0">
                          <a:effectLst/>
                          <a:latin typeface="微软雅黑" panose="020B0503020204020204" pitchFamily="34" charset="-122"/>
                          <a:ea typeface="微软雅黑" panose="020B0503020204020204" pitchFamily="34" charset="-122"/>
                        </a:rPr>
                        <a:t>优点：测量精度高、抗光照、纹理无关</a:t>
                      </a:r>
                      <a:endParaRPr lang="en-US" altLang="zh-CN" sz="1100" b="0" i="0">
                        <a:effectLst/>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2828682"/>
                  </a:ext>
                </a:extLst>
              </a:tr>
              <a:tr h="481160">
                <a:tc>
                  <a:txBody>
                    <a:bodyPr/>
                    <a:lstStyle/>
                    <a:p>
                      <a:pPr marL="171450" indent="-171450">
                        <a:buFont typeface="Wingdings" panose="05000000000000000000" pitchFamily="2" charset="2"/>
                        <a:buChar char="ü"/>
                      </a:pPr>
                      <a:r>
                        <a:rPr lang="zh-CN" altLang="en-US" sz="1100" b="1" i="0">
                          <a:effectLst/>
                          <a:latin typeface="微软雅黑" panose="020B0503020204020204" pitchFamily="34" charset="-122"/>
                          <a:ea typeface="微软雅黑" panose="020B0503020204020204" pitchFamily="34" charset="-122"/>
                        </a:rPr>
                        <a:t>自动驾驶​</a:t>
                      </a:r>
                      <a:r>
                        <a:rPr lang="zh-CN" altLang="en-US" sz="1100" b="0" i="0">
                          <a:effectLst/>
                          <a:latin typeface="微软雅黑" panose="020B0503020204020204" pitchFamily="34" charset="-122"/>
                          <a:ea typeface="微软雅黑" panose="020B0503020204020204" pitchFamily="34" charset="-122"/>
                        </a:rPr>
                        <a:t>​：</a:t>
                      </a:r>
                      <a:r>
                        <a:rPr lang="zh-CN" altLang="en-US" sz="1100">
                          <a:latin typeface="微软雅黑" panose="020B0503020204020204" pitchFamily="34" charset="-122"/>
                          <a:ea typeface="微软雅黑" panose="020B0503020204020204" pitchFamily="34" charset="-122"/>
                        </a:rPr>
                        <a:t>在白天、夜晚、雨雪、等复杂场景</a:t>
                      </a:r>
                      <a:endParaRPr lang="en-US" altLang="zh-CN" sz="1100" b="0" i="0">
                        <a:effectLst/>
                        <a:latin typeface="微软雅黑" panose="020B0503020204020204" pitchFamily="34" charset="-122"/>
                        <a:ea typeface="微软雅黑" panose="020B0503020204020204" pitchFamily="34" charset="-122"/>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zh-CN" altLang="en-US" sz="1100">
                          <a:latin typeface="微软雅黑" panose="020B0503020204020204" pitchFamily="34" charset="-122"/>
                          <a:ea typeface="微软雅黑" panose="020B0503020204020204" pitchFamily="34" charset="-122"/>
                        </a:rPr>
                        <a:t>矿井机器人：自主探测</a:t>
                      </a:r>
                      <a:endParaRPr lang="en-US" altLang="zh-CN" sz="1100" b="0" i="0">
                        <a:effectLst/>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71287124"/>
                  </a:ext>
                </a:extLst>
              </a:tr>
              <a:tr h="293768">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100" b="0" i="0">
                          <a:effectLst/>
                          <a:latin typeface="微软雅黑" panose="020B0503020204020204" pitchFamily="34" charset="-122"/>
                          <a:ea typeface="微软雅黑" panose="020B0503020204020204" pitchFamily="34" charset="-122"/>
                        </a:rPr>
                        <a:t>缺点：成本高</a:t>
                      </a:r>
                      <a:endParaRPr lang="en-US" altLang="zh-CN" sz="1100" b="0" i="0">
                        <a:effectLst/>
                        <a:latin typeface="微软雅黑" panose="020B0503020204020204" pitchFamily="34" charset="-122"/>
                        <a:ea typeface="微软雅黑"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53561388"/>
                  </a:ext>
                </a:extLst>
              </a:tr>
            </a:tbl>
          </a:graphicData>
        </a:graphic>
      </p:graphicFrame>
      <p:sp>
        <p:nvSpPr>
          <p:cNvPr id="5" name="标题 1">
            <a:extLst>
              <a:ext uri="{FF2B5EF4-FFF2-40B4-BE49-F238E27FC236}">
                <a16:creationId xmlns:a16="http://schemas.microsoft.com/office/drawing/2014/main" id="{5886163D-6A9F-957E-307A-171696C7FB6B}"/>
              </a:ext>
            </a:extLst>
          </p:cNvPr>
          <p:cNvSpPr>
            <a:spLocks noGrp="1"/>
          </p:cNvSpPr>
          <p:nvPr>
            <p:ph type="title"/>
          </p:nvPr>
        </p:nvSpPr>
        <p:spPr>
          <a:xfrm>
            <a:off x="614680" y="203200"/>
            <a:ext cx="6642100" cy="730249"/>
          </a:xfrm>
        </p:spPr>
        <p:txBody>
          <a:bodyPr/>
          <a:lstStyle/>
          <a:p>
            <a:r>
              <a:rPr lang="en-US" altLang="zh-CN" sz="3600" b="1">
                <a:solidFill>
                  <a:srgbClr val="203864"/>
                </a:solidFill>
                <a:latin typeface="微软雅黑" panose="020B0503020204020204" pitchFamily="34" charset="-122"/>
                <a:ea typeface="微软雅黑" panose="020B0503020204020204" pitchFamily="34" charset="-122"/>
              </a:rPr>
              <a:t>SLAM</a:t>
            </a:r>
            <a:r>
              <a:rPr lang="zh-CN" altLang="en-US" sz="3600" b="1">
                <a:solidFill>
                  <a:srgbClr val="203864"/>
                </a:solidFill>
                <a:latin typeface="微软雅黑" panose="020B0503020204020204" pitchFamily="34" charset="-122"/>
                <a:ea typeface="微软雅黑" panose="020B0503020204020204" pitchFamily="34" charset="-122"/>
              </a:rPr>
              <a:t>相关背景</a:t>
            </a:r>
            <a:endParaRPr lang="zh-CN" altLang="en-US" sz="3600" b="1" dirty="0">
              <a:solidFill>
                <a:srgbClr val="203864"/>
              </a:solidFill>
              <a:latin typeface="微软雅黑" panose="020B0503020204020204" pitchFamily="34" charset="-122"/>
              <a:ea typeface="微软雅黑" panose="020B0503020204020204" pitchFamily="34" charset="-122"/>
            </a:endParaRPr>
          </a:p>
        </p:txBody>
      </p:sp>
      <p:sp>
        <p:nvSpPr>
          <p:cNvPr id="2" name="灯片编号占位符 2">
            <a:extLst>
              <a:ext uri="{FF2B5EF4-FFF2-40B4-BE49-F238E27FC236}">
                <a16:creationId xmlns:a16="http://schemas.microsoft.com/office/drawing/2014/main" id="{74EE9665-A611-E819-60A8-E7BFAFBCFCC6}"/>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4</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566161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0A582-6C11-0E03-8BE7-ECC5E0E3F52A}"/>
            </a:ext>
          </a:extLst>
        </p:cNvPr>
        <p:cNvGrpSpPr/>
        <p:nvPr/>
      </p:nvGrpSpPr>
      <p:grpSpPr>
        <a:xfrm>
          <a:off x="0" y="0"/>
          <a:ext cx="0" cy="0"/>
          <a:chOff x="0" y="0"/>
          <a:chExt cx="0" cy="0"/>
        </a:xfrm>
      </p:grpSpPr>
      <p:pic>
        <p:nvPicPr>
          <p:cNvPr id="115" name="图片 114">
            <a:extLst>
              <a:ext uri="{FF2B5EF4-FFF2-40B4-BE49-F238E27FC236}">
                <a16:creationId xmlns:a16="http://schemas.microsoft.com/office/drawing/2014/main" id="{12C89D7F-15B8-AFE0-3D39-4740415A1F92}"/>
              </a:ext>
            </a:extLst>
          </p:cNvPr>
          <p:cNvPicPr>
            <a:picLocks noChangeAspect="1"/>
          </p:cNvPicPr>
          <p:nvPr/>
        </p:nvPicPr>
        <p:blipFill>
          <a:blip r:embed="rId3"/>
          <a:stretch>
            <a:fillRect/>
          </a:stretch>
        </p:blipFill>
        <p:spPr>
          <a:xfrm>
            <a:off x="7375825" y="2742719"/>
            <a:ext cx="2355837" cy="1273308"/>
          </a:xfrm>
          <a:prstGeom prst="rect">
            <a:avLst/>
          </a:prstGeom>
        </p:spPr>
      </p:pic>
      <p:sp>
        <p:nvSpPr>
          <p:cNvPr id="108" name="矩形 107">
            <a:extLst>
              <a:ext uri="{FF2B5EF4-FFF2-40B4-BE49-F238E27FC236}">
                <a16:creationId xmlns:a16="http://schemas.microsoft.com/office/drawing/2014/main" id="{633EEF97-9057-4BC0-FE32-4A9879E38043}"/>
              </a:ext>
            </a:extLst>
          </p:cNvPr>
          <p:cNvSpPr/>
          <p:nvPr/>
        </p:nvSpPr>
        <p:spPr>
          <a:xfrm>
            <a:off x="6240375" y="1479624"/>
            <a:ext cx="1303921" cy="245744"/>
          </a:xfrm>
          <a:prstGeom prst="rect">
            <a:avLst/>
          </a:prstGeom>
          <a:solidFill>
            <a:schemeClr val="bg1"/>
          </a:solidFill>
          <a:ln w="254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0206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FB8DB75-50AE-6B72-46E8-12F9615BBA54}"/>
              </a:ext>
            </a:extLst>
          </p:cNvPr>
          <p:cNvSpPr txBox="1"/>
          <p:nvPr/>
        </p:nvSpPr>
        <p:spPr>
          <a:xfrm>
            <a:off x="666760" y="1806988"/>
            <a:ext cx="4297608" cy="261610"/>
          </a:xfrm>
          <a:prstGeom prst="rect">
            <a:avLst/>
          </a:prstGeom>
          <a:noFill/>
        </p:spPr>
        <p:txBody>
          <a:bodyPr wrap="square">
            <a:spAutoFit/>
          </a:bodyPr>
          <a:lstStyle/>
          <a:p>
            <a:r>
              <a:rPr lang="zh-CN" altLang="en-US" sz="1050" b="0" i="0">
                <a:solidFill>
                  <a:srgbClr val="23263B"/>
                </a:solidFill>
                <a:effectLst/>
                <a:latin typeface="微软雅黑" panose="020B0503020204020204" pitchFamily="34" charset="-122"/>
                <a:ea typeface="微软雅黑" panose="020B0503020204020204" pitchFamily="34" charset="-122"/>
              </a:rPr>
              <a:t>使用基于</a:t>
            </a:r>
            <a:r>
              <a:rPr lang="zh-CN" altLang="en-US" sz="1050" b="0" i="0">
                <a:solidFill>
                  <a:srgbClr val="C00000"/>
                </a:solidFill>
                <a:effectLst/>
                <a:latin typeface="微软雅黑" panose="020B0503020204020204" pitchFamily="34" charset="-122"/>
                <a:ea typeface="微软雅黑" panose="020B0503020204020204" pitchFamily="34" charset="-122"/>
              </a:rPr>
              <a:t>无线电信号</a:t>
            </a:r>
            <a:r>
              <a:rPr lang="zh-CN" altLang="en-US" sz="1050" b="0" i="0">
                <a:solidFill>
                  <a:srgbClr val="23263B"/>
                </a:solidFill>
                <a:effectLst/>
                <a:latin typeface="微软雅黑" panose="020B0503020204020204" pitchFamily="34" charset="-122"/>
                <a:ea typeface="微软雅黑" panose="020B0503020204020204" pitchFamily="34" charset="-122"/>
              </a:rPr>
              <a:t>的传感器</a:t>
            </a:r>
            <a:r>
              <a:rPr lang="en-US" altLang="zh-CN" sz="1050" b="0" i="0">
                <a:solidFill>
                  <a:srgbClr val="23263B"/>
                </a:solidFill>
                <a:effectLst/>
                <a:latin typeface="微软雅黑" panose="020B0503020204020204" pitchFamily="34" charset="-122"/>
                <a:ea typeface="微软雅黑" panose="020B0503020204020204" pitchFamily="34" charset="-122"/>
              </a:rPr>
              <a:t>((</a:t>
            </a:r>
            <a:r>
              <a:rPr lang="zh-CN" altLang="en-US" sz="1050" b="0" i="0">
                <a:solidFill>
                  <a:srgbClr val="23263B"/>
                </a:solidFill>
                <a:effectLst/>
                <a:latin typeface="微软雅黑" panose="020B0503020204020204" pitchFamily="34" charset="-122"/>
                <a:ea typeface="微软雅黑" panose="020B0503020204020204" pitchFamily="34" charset="-122"/>
              </a:rPr>
              <a:t>如</a:t>
            </a:r>
            <a:r>
              <a:rPr lang="zh-CN" altLang="en-US" sz="1050">
                <a:solidFill>
                  <a:srgbClr val="23263B"/>
                </a:solidFill>
                <a:latin typeface="微软雅黑" panose="020B0503020204020204" pitchFamily="34" charset="-122"/>
                <a:ea typeface="微软雅黑" panose="020B0503020204020204" pitchFamily="34" charset="-122"/>
              </a:rPr>
              <a:t>毫米波雷达</a:t>
            </a:r>
            <a:r>
              <a:rPr lang="en-US" altLang="zh-CN" sz="1050" b="0" i="0">
                <a:solidFill>
                  <a:srgbClr val="23263B"/>
                </a:solidFill>
                <a:effectLst/>
                <a:latin typeface="微软雅黑" panose="020B0503020204020204" pitchFamily="34" charset="-122"/>
                <a:ea typeface="微软雅黑" panose="020B0503020204020204" pitchFamily="34" charset="-122"/>
              </a:rPr>
              <a:t>)</a:t>
            </a:r>
            <a:r>
              <a:rPr lang="zh-CN" altLang="en-US" sz="1050" b="0" i="0">
                <a:solidFill>
                  <a:srgbClr val="23263B"/>
                </a:solidFill>
                <a:effectLst/>
                <a:latin typeface="微软雅黑" panose="020B0503020204020204" pitchFamily="34" charset="-122"/>
                <a:ea typeface="微软雅黑" panose="020B0503020204020204" pitchFamily="34" charset="-122"/>
              </a:rPr>
              <a:t>来实现</a:t>
            </a:r>
            <a:r>
              <a:rPr lang="en-US" altLang="zh-CN" sz="1050" b="0" i="0">
                <a:solidFill>
                  <a:srgbClr val="23263B"/>
                </a:solidFill>
                <a:effectLst/>
                <a:latin typeface="微软雅黑" panose="020B0503020204020204" pitchFamily="34" charset="-122"/>
                <a:ea typeface="微软雅黑" panose="020B0503020204020204" pitchFamily="34" charset="-122"/>
              </a:rPr>
              <a:t>SLAM</a:t>
            </a:r>
            <a:endParaRPr lang="zh-CN" altLang="en-US" sz="10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15FCCB7-6D48-20D0-D412-6DBCC6888B0D}"/>
              </a:ext>
            </a:extLst>
          </p:cNvPr>
          <p:cNvSpPr txBox="1"/>
          <p:nvPr/>
        </p:nvSpPr>
        <p:spPr>
          <a:xfrm>
            <a:off x="684022" y="4347964"/>
            <a:ext cx="5203058" cy="261610"/>
          </a:xfrm>
          <a:prstGeom prst="rect">
            <a:avLst/>
          </a:prstGeom>
          <a:noFill/>
        </p:spPr>
        <p:txBody>
          <a:bodyPr wrap="square">
            <a:spAutoFit/>
          </a:bodyPr>
          <a:lstStyle/>
          <a:p>
            <a:r>
              <a:rPr lang="zh-CN" altLang="en-US" sz="1050" b="0" i="0">
                <a:solidFill>
                  <a:srgbClr val="23263B"/>
                </a:solidFill>
                <a:effectLst/>
                <a:latin typeface="微软雅黑" panose="020B0503020204020204" pitchFamily="34" charset="-122"/>
                <a:ea typeface="微软雅黑" panose="020B0503020204020204" pitchFamily="34" charset="-122"/>
              </a:rPr>
              <a:t>从接收到的</a:t>
            </a:r>
            <a:r>
              <a:rPr lang="zh-CN" altLang="en-US" sz="1050" b="0" i="0">
                <a:solidFill>
                  <a:srgbClr val="C00000"/>
                </a:solidFill>
                <a:effectLst/>
                <a:latin typeface="微软雅黑" panose="020B0503020204020204" pitchFamily="34" charset="-122"/>
                <a:ea typeface="微软雅黑" panose="020B0503020204020204" pitchFamily="34" charset="-122"/>
              </a:rPr>
              <a:t>多径路径信号</a:t>
            </a:r>
            <a:r>
              <a:rPr lang="en-US" altLang="zh-CN" sz="1050" b="0" i="0">
                <a:solidFill>
                  <a:srgbClr val="C00000"/>
                </a:solidFill>
                <a:effectLst/>
                <a:latin typeface="微软雅黑" panose="020B0503020204020204" pitchFamily="34" charset="-122"/>
                <a:ea typeface="微软雅黑" panose="020B0503020204020204" pitchFamily="34" charset="-122"/>
              </a:rPr>
              <a:t>MPC</a:t>
            </a:r>
            <a:r>
              <a:rPr lang="zh-CN" altLang="en-US" sz="1050" b="0" i="0">
                <a:solidFill>
                  <a:srgbClr val="23263B"/>
                </a:solidFill>
                <a:effectLst/>
                <a:latin typeface="微软雅黑" panose="020B0503020204020204" pitchFamily="34" charset="-122"/>
                <a:ea typeface="微软雅黑" panose="020B0503020204020204" pitchFamily="34" charset="-122"/>
              </a:rPr>
              <a:t>获取测量值，以估计机器人和周围地标的状态</a:t>
            </a:r>
            <a:endParaRPr lang="zh-CN" altLang="en-US" sz="105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6A73EE0-7FCD-6647-7575-DCE3AE8A3FF0}"/>
              </a:ext>
            </a:extLst>
          </p:cNvPr>
          <p:cNvSpPr txBox="1"/>
          <p:nvPr/>
        </p:nvSpPr>
        <p:spPr>
          <a:xfrm>
            <a:off x="6199143" y="1784721"/>
            <a:ext cx="3306626" cy="261610"/>
          </a:xfrm>
          <a:prstGeom prst="rect">
            <a:avLst/>
          </a:prstGeom>
          <a:noFill/>
        </p:spPr>
        <p:txBody>
          <a:bodyPr wrap="square">
            <a:spAutoFit/>
          </a:bodyPr>
          <a:lstStyle/>
          <a:p>
            <a:r>
              <a:rPr lang="zh-CN" altLang="en-US" sz="1050" b="0" i="0">
                <a:solidFill>
                  <a:srgbClr val="23263B"/>
                </a:solidFill>
                <a:effectLst/>
                <a:latin typeface="微软雅黑" panose="020B0503020204020204" pitchFamily="34" charset="-122"/>
                <a:ea typeface="微软雅黑" panose="020B0503020204020204" pitchFamily="34" charset="-122"/>
              </a:rPr>
              <a:t>计算用于跟踪机器人和地标位置的</a:t>
            </a:r>
            <a:r>
              <a:rPr lang="zh-CN" altLang="en-US" sz="1050" i="0">
                <a:solidFill>
                  <a:srgbClr val="C00000"/>
                </a:solidFill>
                <a:effectLst/>
                <a:latin typeface="微软雅黑" panose="020B0503020204020204" pitchFamily="34" charset="-122"/>
                <a:ea typeface="微软雅黑" panose="020B0503020204020204" pitchFamily="34" charset="-122"/>
              </a:rPr>
              <a:t>状态变量</a:t>
            </a:r>
            <a:endParaRPr lang="zh-CN" altLang="en-US" sz="1050">
              <a:solidFill>
                <a:srgbClr val="C0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83039CC-6429-C97D-D55A-F33011508215}"/>
              </a:ext>
            </a:extLst>
          </p:cNvPr>
          <p:cNvSpPr txBox="1"/>
          <p:nvPr/>
        </p:nvSpPr>
        <p:spPr>
          <a:xfrm>
            <a:off x="700289" y="4632646"/>
            <a:ext cx="5247862" cy="261610"/>
          </a:xfrm>
          <a:prstGeom prst="rect">
            <a:avLst/>
          </a:prstGeom>
          <a:noFill/>
        </p:spPr>
        <p:txBody>
          <a:bodyPr wrap="square">
            <a:spAutoFit/>
          </a:bodyPr>
          <a:lstStyle/>
          <a:p>
            <a:pPr marL="171450" indent="-171450">
              <a:buFont typeface="Wingdings" panose="05000000000000000000" pitchFamily="2" charset="2"/>
              <a:buChar char="n"/>
            </a:pPr>
            <a:r>
              <a:rPr lang="en-US" altLang="zh-CN" sz="1050" b="0" i="0">
                <a:solidFill>
                  <a:srgbClr val="23263B"/>
                </a:solidFill>
                <a:effectLst/>
                <a:latin typeface="微软雅黑" panose="020B0503020204020204" pitchFamily="34" charset="-122"/>
                <a:ea typeface="微软雅黑" panose="020B0503020204020204" pitchFamily="34" charset="-122"/>
              </a:rPr>
              <a:t>MPC </a:t>
            </a:r>
            <a:r>
              <a:rPr lang="zh-CN" altLang="en-US" sz="1050" b="0" i="0">
                <a:solidFill>
                  <a:srgbClr val="23263B"/>
                </a:solidFill>
                <a:effectLst/>
                <a:latin typeface="微软雅黑" panose="020B0503020204020204" pitchFamily="34" charset="-122"/>
                <a:ea typeface="微软雅黑" panose="020B0503020204020204" pitchFamily="34" charset="-122"/>
              </a:rPr>
              <a:t>参数：到达角</a:t>
            </a:r>
            <a:r>
              <a:rPr lang="en-US" altLang="zh-CN" sz="1050" b="0" i="0">
                <a:solidFill>
                  <a:srgbClr val="C00000"/>
                </a:solidFill>
                <a:effectLst/>
                <a:latin typeface="微软雅黑" panose="020B0503020204020204" pitchFamily="34" charset="-122"/>
                <a:ea typeface="微软雅黑" panose="020B0503020204020204" pitchFamily="34" charset="-122"/>
              </a:rPr>
              <a:t>AoA</a:t>
            </a:r>
            <a:r>
              <a:rPr lang="zh-CN" altLang="en-US" sz="1050" b="0" i="0">
                <a:solidFill>
                  <a:srgbClr val="23263B"/>
                </a:solidFill>
                <a:effectLst/>
                <a:latin typeface="微软雅黑" panose="020B0503020204020204" pitchFamily="34" charset="-122"/>
                <a:ea typeface="微软雅黑" panose="020B0503020204020204" pitchFamily="34" charset="-122"/>
              </a:rPr>
              <a:t>、出发角</a:t>
            </a:r>
            <a:r>
              <a:rPr lang="en-US" altLang="zh-CN" sz="1050">
                <a:solidFill>
                  <a:srgbClr val="23263B"/>
                </a:solidFill>
                <a:latin typeface="微软雅黑" panose="020B0503020204020204" pitchFamily="34" charset="-122"/>
                <a:ea typeface="微软雅黑" panose="020B0503020204020204" pitchFamily="34" charset="-122"/>
              </a:rPr>
              <a:t>AoD</a:t>
            </a:r>
            <a:r>
              <a:rPr lang="zh-CN" altLang="en-US" sz="1050">
                <a:solidFill>
                  <a:srgbClr val="23263B"/>
                </a:solidFill>
                <a:latin typeface="微软雅黑" panose="020B0503020204020204" pitchFamily="34" charset="-122"/>
                <a:ea typeface="微软雅黑" panose="020B0503020204020204" pitchFamily="34" charset="-122"/>
              </a:rPr>
              <a:t>、到达时间差</a:t>
            </a:r>
            <a:r>
              <a:rPr lang="en-US" altLang="zh-CN" sz="1050" b="0" i="0">
                <a:solidFill>
                  <a:srgbClr val="23263B"/>
                </a:solidFill>
                <a:effectLst/>
                <a:latin typeface="微软雅黑" panose="020B0503020204020204" pitchFamily="34" charset="-122"/>
                <a:ea typeface="微软雅黑" panose="020B0503020204020204" pitchFamily="34" charset="-122"/>
              </a:rPr>
              <a:t>TDoA</a:t>
            </a:r>
            <a:r>
              <a:rPr lang="zh-CN" altLang="en-US" sz="1050" b="0" i="0">
                <a:solidFill>
                  <a:srgbClr val="23263B"/>
                </a:solidFill>
                <a:effectLst/>
                <a:latin typeface="微软雅黑" panose="020B0503020204020204" pitchFamily="34" charset="-122"/>
                <a:ea typeface="微软雅黑" panose="020B0503020204020204" pitchFamily="34" charset="-122"/>
              </a:rPr>
              <a:t>、接收信号强度 </a:t>
            </a:r>
            <a:r>
              <a:rPr lang="en-US" altLang="zh-CN" sz="1050" b="0" i="0">
                <a:solidFill>
                  <a:srgbClr val="23263B"/>
                </a:solidFill>
                <a:effectLst/>
                <a:latin typeface="微软雅黑" panose="020B0503020204020204" pitchFamily="34" charset="-122"/>
                <a:ea typeface="微软雅黑" panose="020B0503020204020204" pitchFamily="34" charset="-122"/>
              </a:rPr>
              <a:t>(RSS)</a:t>
            </a:r>
            <a:endParaRPr lang="zh-CN" altLang="en-US" sz="105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DFB5B607-A2FB-7C14-08BA-1DED99486A6D}"/>
              </a:ext>
            </a:extLst>
          </p:cNvPr>
          <p:cNvSpPr txBox="1"/>
          <p:nvPr/>
        </p:nvSpPr>
        <p:spPr>
          <a:xfrm>
            <a:off x="6211391" y="1947185"/>
            <a:ext cx="5651720" cy="897682"/>
          </a:xfrm>
          <a:prstGeom prst="rect">
            <a:avLst/>
          </a:prstGeom>
          <a:noFill/>
        </p:spPr>
        <p:txBody>
          <a:bodyPr wrap="square" rtlCol="0">
            <a:spAutoFit/>
          </a:bodyPr>
          <a:lstStyle/>
          <a:p>
            <a:pPr marL="171450" indent="-171450">
              <a:buFont typeface="Wingdings" panose="05000000000000000000" pitchFamily="2" charset="2"/>
              <a:buChar char="n"/>
            </a:pPr>
            <a:r>
              <a:rPr lang="zh-CN" altLang="en-US" sz="1050">
                <a:latin typeface="微软雅黑" panose="020B0503020204020204" pitchFamily="34" charset="-122"/>
                <a:ea typeface="微软雅黑" panose="020B0503020204020204" pitchFamily="34" charset="-122"/>
              </a:rPr>
              <a:t>卡尔曼滤波</a:t>
            </a:r>
            <a:r>
              <a:rPr lang="en-US" altLang="zh-CN" sz="1050">
                <a:latin typeface="微软雅黑" panose="020B0503020204020204" pitchFamily="34" charset="-122"/>
                <a:ea typeface="微软雅黑" panose="020B0503020204020204" pitchFamily="34" charset="-122"/>
              </a:rPr>
              <a:t>(</a:t>
            </a:r>
            <a:r>
              <a:rPr lang="en-US" altLang="zh-CN" sz="900">
                <a:latin typeface="微软雅黑" panose="020B0503020204020204" pitchFamily="34" charset="-122"/>
                <a:ea typeface="微软雅黑" panose="020B0503020204020204" pitchFamily="34" charset="-122"/>
              </a:rPr>
              <a:t>Kalman Filter</a:t>
            </a:r>
            <a:r>
              <a:rPr lang="en-US" altLang="zh-CN" sz="105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a:t>
            </a:r>
            <a:r>
              <a:rPr lang="zh-CN" altLang="en-US" sz="1050">
                <a:latin typeface="微软雅黑" panose="020B0503020204020204" pitchFamily="34" charset="-122"/>
                <a:ea typeface="微软雅黑" panose="020B0503020204020204" pitchFamily="34" charset="-122"/>
              </a:rPr>
              <a:t>不断预测和修正</a:t>
            </a:r>
            <a:endParaRPr lang="en-US" altLang="zh-CN" sz="1200">
              <a:latin typeface="微软雅黑" panose="020B0503020204020204" pitchFamily="34" charset="-122"/>
              <a:ea typeface="微软雅黑" panose="020B0503020204020204" pitchFamily="34" charset="-122"/>
            </a:endParaRPr>
          </a:p>
          <a:p>
            <a:pPr algn="l">
              <a:lnSpc>
                <a:spcPts val="1650"/>
              </a:lnSpc>
            </a:pPr>
            <a:r>
              <a:rPr lang="zh-CN" altLang="en-US" sz="1050" b="1" i="0">
                <a:solidFill>
                  <a:srgbClr val="111111"/>
                </a:solidFill>
                <a:effectLst/>
                <a:latin typeface="微软雅黑" panose="020B0503020204020204" pitchFamily="34" charset="-122"/>
                <a:ea typeface="微软雅黑" panose="020B0503020204020204" pitchFamily="34" charset="-122"/>
              </a:rPr>
              <a:t>        预测</a:t>
            </a:r>
            <a:r>
              <a:rPr lang="zh-CN" altLang="en-US" sz="1050" b="0" i="0">
                <a:solidFill>
                  <a:srgbClr val="111111"/>
                </a:solidFill>
                <a:effectLst/>
                <a:latin typeface="微软雅黑" panose="020B0503020204020204" pitchFamily="34" charset="-122"/>
                <a:ea typeface="微软雅黑" panose="020B0503020204020204" pitchFamily="34" charset="-122"/>
              </a:rPr>
              <a:t>：利用前一时刻的状态估计值和控制输入，预测当前时刻的状态</a:t>
            </a:r>
          </a:p>
          <a:p>
            <a:pPr algn="l">
              <a:lnSpc>
                <a:spcPts val="1650"/>
              </a:lnSpc>
            </a:pPr>
            <a:r>
              <a:rPr lang="zh-CN" altLang="en-US" sz="1050" b="1" i="0">
                <a:solidFill>
                  <a:srgbClr val="111111"/>
                </a:solidFill>
                <a:effectLst/>
                <a:latin typeface="微软雅黑" panose="020B0503020204020204" pitchFamily="34" charset="-122"/>
                <a:ea typeface="微软雅黑" panose="020B0503020204020204" pitchFamily="34" charset="-122"/>
              </a:rPr>
              <a:t>        更新</a:t>
            </a:r>
            <a:r>
              <a:rPr lang="zh-CN" altLang="en-US" sz="1050" b="0" i="0">
                <a:solidFill>
                  <a:srgbClr val="111111"/>
                </a:solidFill>
                <a:effectLst/>
                <a:latin typeface="微软雅黑" panose="020B0503020204020204" pitchFamily="34" charset="-122"/>
                <a:ea typeface="微软雅黑" panose="020B0503020204020204" pitchFamily="34" charset="-122"/>
              </a:rPr>
              <a:t>：利用当前时刻的观测值，对预测值进行修正，得到更准确的状态估计值</a:t>
            </a:r>
          </a:p>
          <a:p>
            <a:endParaRPr lang="zh-CN" altLang="en-US" sz="1200"/>
          </a:p>
        </p:txBody>
      </p:sp>
      <p:sp>
        <p:nvSpPr>
          <p:cNvPr id="25" name="文本框 24">
            <a:extLst>
              <a:ext uri="{FF2B5EF4-FFF2-40B4-BE49-F238E27FC236}">
                <a16:creationId xmlns:a16="http://schemas.microsoft.com/office/drawing/2014/main" id="{2CA7C7C7-D307-5D27-986B-9330A90B9F0D}"/>
              </a:ext>
            </a:extLst>
          </p:cNvPr>
          <p:cNvSpPr txBox="1"/>
          <p:nvPr/>
        </p:nvSpPr>
        <p:spPr>
          <a:xfrm>
            <a:off x="6211391" y="2634410"/>
            <a:ext cx="864339" cy="253916"/>
          </a:xfrm>
          <a:prstGeom prst="rect">
            <a:avLst/>
          </a:prstGeom>
          <a:noFill/>
        </p:spPr>
        <p:txBody>
          <a:bodyPr wrap="none" rtlCol="0">
            <a:spAutoFit/>
          </a:bodyPr>
          <a:lstStyle/>
          <a:p>
            <a:pPr marL="171450" indent="-171450">
              <a:buFont typeface="Wingdings" panose="05000000000000000000" pitchFamily="2" charset="2"/>
              <a:buChar char="n"/>
            </a:pPr>
            <a:r>
              <a:rPr lang="zh-CN" altLang="en-US" sz="1050">
                <a:latin typeface="微软雅黑" panose="020B0503020204020204" pitchFamily="34" charset="-122"/>
                <a:ea typeface="微软雅黑" panose="020B0503020204020204" pitchFamily="34" charset="-122"/>
              </a:rPr>
              <a:t>图</a:t>
            </a:r>
            <a:r>
              <a:rPr lang="en-US" altLang="zh-CN" sz="1050">
                <a:latin typeface="微软雅黑" panose="020B0503020204020204" pitchFamily="34" charset="-122"/>
                <a:ea typeface="微软雅黑" panose="020B0503020204020204" pitchFamily="34" charset="-122"/>
              </a:rPr>
              <a:t>SLAM</a:t>
            </a:r>
            <a:endParaRPr lang="zh-CN" altLang="en-US" sz="105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992898BC-967B-BB1C-8FB1-3ED33AD994CE}"/>
              </a:ext>
            </a:extLst>
          </p:cNvPr>
          <p:cNvSpPr txBox="1"/>
          <p:nvPr/>
        </p:nvSpPr>
        <p:spPr>
          <a:xfrm>
            <a:off x="6243850" y="4418653"/>
            <a:ext cx="3800594" cy="261610"/>
          </a:xfrm>
          <a:prstGeom prst="rect">
            <a:avLst/>
          </a:prstGeom>
          <a:noFill/>
        </p:spPr>
        <p:txBody>
          <a:bodyPr wrap="square">
            <a:spAutoFit/>
          </a:bodyPr>
          <a:lstStyle/>
          <a:p>
            <a:pPr marL="171450" indent="-171450" algn="l">
              <a:spcBef>
                <a:spcPts val="750"/>
              </a:spcBef>
              <a:spcAft>
                <a:spcPts val="750"/>
              </a:spcAft>
              <a:buFont typeface="Wingdings" panose="05000000000000000000" pitchFamily="2" charset="2"/>
              <a:buChar char="n"/>
            </a:pPr>
            <a:r>
              <a:rPr lang="zh-CN" altLang="en-US" sz="1050" i="0">
                <a:solidFill>
                  <a:srgbClr val="23263B"/>
                </a:solidFill>
                <a:effectLst/>
                <a:latin typeface="微软雅黑" panose="020B0503020204020204" pitchFamily="34" charset="-122"/>
                <a:ea typeface="微软雅黑" panose="020B0503020204020204" pitchFamily="34" charset="-122"/>
              </a:rPr>
              <a:t>基于</a:t>
            </a:r>
            <a:r>
              <a:rPr lang="zh-CN" altLang="en-US" sz="1050" i="0">
                <a:solidFill>
                  <a:srgbClr val="C00000"/>
                </a:solidFill>
                <a:effectLst/>
                <a:latin typeface="微软雅黑" panose="020B0503020204020204" pitchFamily="34" charset="-122"/>
                <a:ea typeface="微软雅黑" panose="020B0503020204020204" pitchFamily="34" charset="-122"/>
              </a:rPr>
              <a:t>特征</a:t>
            </a:r>
            <a:r>
              <a:rPr lang="zh-CN" altLang="en-US" sz="1050" i="0">
                <a:solidFill>
                  <a:srgbClr val="23263B"/>
                </a:solidFill>
                <a:effectLst/>
                <a:latin typeface="微软雅黑" panose="020B0503020204020204" pitchFamily="34" charset="-122"/>
                <a:ea typeface="微软雅黑" panose="020B0503020204020204" pitchFamily="34" charset="-122"/>
              </a:rPr>
              <a:t>的地图：仅保留环境中可检测的稀疏特征</a:t>
            </a:r>
          </a:p>
        </p:txBody>
      </p:sp>
      <p:sp>
        <p:nvSpPr>
          <p:cNvPr id="34" name="文本框 33">
            <a:extLst>
              <a:ext uri="{FF2B5EF4-FFF2-40B4-BE49-F238E27FC236}">
                <a16:creationId xmlns:a16="http://schemas.microsoft.com/office/drawing/2014/main" id="{D27AD417-21F9-8774-07F8-3CB279465032}"/>
              </a:ext>
            </a:extLst>
          </p:cNvPr>
          <p:cNvSpPr txBox="1"/>
          <p:nvPr/>
        </p:nvSpPr>
        <p:spPr>
          <a:xfrm>
            <a:off x="6243850" y="4632646"/>
            <a:ext cx="4388146" cy="261610"/>
          </a:xfrm>
          <a:prstGeom prst="rect">
            <a:avLst/>
          </a:prstGeom>
          <a:noFill/>
        </p:spPr>
        <p:txBody>
          <a:bodyPr wrap="square">
            <a:spAutoFit/>
          </a:bodyPr>
          <a:lstStyle/>
          <a:p>
            <a:pPr marL="171450" indent="-171450" algn="l">
              <a:spcBef>
                <a:spcPts val="750"/>
              </a:spcBef>
              <a:spcAft>
                <a:spcPts val="750"/>
              </a:spcAft>
              <a:buFont typeface="Wingdings" panose="05000000000000000000" pitchFamily="2" charset="2"/>
              <a:buChar char="n"/>
            </a:pPr>
            <a:r>
              <a:rPr lang="zh-CN" altLang="en-US" sz="1050" i="0">
                <a:solidFill>
                  <a:srgbClr val="23263B"/>
                </a:solidFill>
                <a:effectLst/>
                <a:latin typeface="微软雅黑" panose="020B0503020204020204" pitchFamily="34" charset="-122"/>
                <a:ea typeface="微软雅黑" panose="020B0503020204020204" pitchFamily="34" charset="-122"/>
              </a:rPr>
              <a:t>占用</a:t>
            </a:r>
            <a:r>
              <a:rPr lang="zh-CN" altLang="en-US" sz="1050" i="0">
                <a:solidFill>
                  <a:srgbClr val="C00000"/>
                </a:solidFill>
                <a:effectLst/>
                <a:latin typeface="微软雅黑" panose="020B0503020204020204" pitchFamily="34" charset="-122"/>
                <a:ea typeface="微软雅黑" panose="020B0503020204020204" pitchFamily="34" charset="-122"/>
              </a:rPr>
              <a:t>网格图</a:t>
            </a:r>
            <a:r>
              <a:rPr lang="zh-CN" altLang="en-US" sz="1050">
                <a:solidFill>
                  <a:srgbClr val="23263B"/>
                </a:solidFill>
                <a:latin typeface="微软雅黑" panose="020B0503020204020204" pitchFamily="34" charset="-122"/>
                <a:ea typeface="微软雅黑" panose="020B0503020204020204" pitchFamily="34" charset="-122"/>
              </a:rPr>
              <a:t>：将环境划分为网格，每个网格单元分配一个值</a:t>
            </a:r>
            <a:endParaRPr lang="zh-CN" altLang="en-US" sz="1050" i="0">
              <a:solidFill>
                <a:srgbClr val="23263B"/>
              </a:solidFill>
              <a:effectLst/>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4296200D-3FB0-B9B9-C953-2320B716C113}"/>
              </a:ext>
            </a:extLst>
          </p:cNvPr>
          <p:cNvPicPr>
            <a:picLocks noChangeAspect="1"/>
          </p:cNvPicPr>
          <p:nvPr/>
        </p:nvPicPr>
        <p:blipFill>
          <a:blip r:embed="rId4"/>
          <a:stretch>
            <a:fillRect/>
          </a:stretch>
        </p:blipFill>
        <p:spPr>
          <a:xfrm>
            <a:off x="7385961" y="4999118"/>
            <a:ext cx="2018897" cy="1544346"/>
          </a:xfrm>
          <a:prstGeom prst="rect">
            <a:avLst/>
          </a:prstGeom>
        </p:spPr>
      </p:pic>
      <p:sp>
        <p:nvSpPr>
          <p:cNvPr id="37" name="矩形 36">
            <a:extLst>
              <a:ext uri="{FF2B5EF4-FFF2-40B4-BE49-F238E27FC236}">
                <a16:creationId xmlns:a16="http://schemas.microsoft.com/office/drawing/2014/main" id="{3C4336D7-21CB-8257-BAD5-E664D392DC86}"/>
              </a:ext>
            </a:extLst>
          </p:cNvPr>
          <p:cNvSpPr/>
          <p:nvPr/>
        </p:nvSpPr>
        <p:spPr>
          <a:xfrm>
            <a:off x="574287" y="1004968"/>
            <a:ext cx="1578363"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chemeClr val="tx1"/>
                </a:solidFill>
                <a:latin typeface="微软雅黑" panose="020B0503020204020204" pitchFamily="34" charset="-122"/>
                <a:ea typeface="微软雅黑" panose="020B0503020204020204" pitchFamily="34" charset="-122"/>
              </a:rPr>
              <a:t>SLAM</a:t>
            </a:r>
            <a:r>
              <a:rPr lang="zh-CN" altLang="en-US" b="1" kern="0">
                <a:solidFill>
                  <a:schemeClr val="tx1"/>
                </a:solidFill>
                <a:latin typeface="微软雅黑" panose="020B0503020204020204" pitchFamily="34" charset="-122"/>
                <a:ea typeface="微软雅黑" panose="020B0503020204020204" pitchFamily="34" charset="-122"/>
              </a:rPr>
              <a:t>：分类</a:t>
            </a:r>
            <a:endParaRPr lang="zh-CN" altLang="en-US" b="1" kern="0"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95B2BA85-8F79-E579-D71D-5D91FD13F0D3}"/>
              </a:ext>
            </a:extLst>
          </p:cNvPr>
          <p:cNvSpPr/>
          <p:nvPr/>
        </p:nvSpPr>
        <p:spPr>
          <a:xfrm>
            <a:off x="614680" y="1478188"/>
            <a:ext cx="2822925" cy="2925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000">
              <a:solidFill>
                <a:schemeClr val="bg1"/>
              </a:solidFill>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42C77044-C5F6-EA92-0AC5-E525B58863BE}"/>
              </a:ext>
            </a:extLst>
          </p:cNvPr>
          <p:cNvSpPr txBox="1"/>
          <p:nvPr/>
        </p:nvSpPr>
        <p:spPr>
          <a:xfrm>
            <a:off x="502592" y="1478188"/>
            <a:ext cx="3047099" cy="307777"/>
          </a:xfrm>
          <a:prstGeom prst="rect">
            <a:avLst/>
          </a:prstGeom>
          <a:noFill/>
        </p:spPr>
        <p:txBody>
          <a:bodyPr wrap="square" rtlCol="0">
            <a:spAutoFit/>
          </a:bodyPr>
          <a:lstStyle/>
          <a:p>
            <a:pPr algn="ctr">
              <a:defRPr/>
            </a:pPr>
            <a:r>
              <a:rPr lang="zh-CN" altLang="en-US" sz="14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无线电</a:t>
            </a:r>
            <a:r>
              <a:rPr lang="en-US" altLang="zh-CN" sz="1400" b="1">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SLAM</a:t>
            </a:r>
            <a:r>
              <a:rPr lang="zh-CN" altLang="en-US" sz="14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 Radio SLAM </a:t>
            </a:r>
            <a:r>
              <a:rPr lang="zh-CN" altLang="en-US" sz="1400" b="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a:solidFill>
                <a:schemeClr val="bg1"/>
              </a:solidFill>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D7A108F9-1608-0EFE-8577-E557D3E35C8D}"/>
              </a:ext>
            </a:extLst>
          </p:cNvPr>
          <p:cNvPicPr>
            <a:picLocks noChangeAspect="1"/>
          </p:cNvPicPr>
          <p:nvPr/>
        </p:nvPicPr>
        <p:blipFill>
          <a:blip r:embed="rId5"/>
          <a:stretch>
            <a:fillRect/>
          </a:stretch>
        </p:blipFill>
        <p:spPr>
          <a:xfrm>
            <a:off x="978764" y="2114510"/>
            <a:ext cx="2458841" cy="1823623"/>
          </a:xfrm>
          <a:prstGeom prst="rect">
            <a:avLst/>
          </a:prstGeom>
        </p:spPr>
      </p:pic>
      <p:sp>
        <p:nvSpPr>
          <p:cNvPr id="42" name="文本框 41">
            <a:extLst>
              <a:ext uri="{FF2B5EF4-FFF2-40B4-BE49-F238E27FC236}">
                <a16:creationId xmlns:a16="http://schemas.microsoft.com/office/drawing/2014/main" id="{C22C8003-7622-9E70-7A96-4E5DEA2F27A0}"/>
              </a:ext>
            </a:extLst>
          </p:cNvPr>
          <p:cNvSpPr txBox="1"/>
          <p:nvPr/>
        </p:nvSpPr>
        <p:spPr>
          <a:xfrm>
            <a:off x="961235" y="6215899"/>
            <a:ext cx="702436" cy="246221"/>
          </a:xfrm>
          <a:prstGeom prst="rect">
            <a:avLst/>
          </a:prstGeom>
          <a:noFill/>
        </p:spPr>
        <p:txBody>
          <a:bodyPr wrap="none" rtlCol="0">
            <a:spAutoFit/>
          </a:bodyPr>
          <a:lstStyle/>
          <a:p>
            <a:r>
              <a:rPr lang="en-US" altLang="zh-CN" sz="1000">
                <a:latin typeface="微软雅黑" panose="020B0503020204020204" pitchFamily="34" charset="-122"/>
                <a:ea typeface="微软雅黑" panose="020B0503020204020204" pitchFamily="34" charset="-122"/>
              </a:rPr>
              <a:t>AoA</a:t>
            </a:r>
            <a:r>
              <a:rPr lang="zh-CN" altLang="en-US" sz="1000">
                <a:latin typeface="微软雅黑" panose="020B0503020204020204" pitchFamily="34" charset="-122"/>
                <a:ea typeface="微软雅黑" panose="020B0503020204020204" pitchFamily="34" charset="-122"/>
              </a:rPr>
              <a:t>定位</a:t>
            </a:r>
          </a:p>
        </p:txBody>
      </p:sp>
      <p:pic>
        <p:nvPicPr>
          <p:cNvPr id="50" name="图片 49" descr="形状&#10;&#10;AI 生成的内容可能不正确。">
            <a:extLst>
              <a:ext uri="{FF2B5EF4-FFF2-40B4-BE49-F238E27FC236}">
                <a16:creationId xmlns:a16="http://schemas.microsoft.com/office/drawing/2014/main" id="{870E7574-2755-B0B0-54BC-07BB396AE28B}"/>
              </a:ext>
            </a:extLst>
          </p:cNvPr>
          <p:cNvPicPr>
            <a:picLocks noChangeAspect="1"/>
          </p:cNvPicPr>
          <p:nvPr/>
        </p:nvPicPr>
        <p:blipFill>
          <a:blip r:embed="rId6"/>
          <a:stretch>
            <a:fillRect/>
          </a:stretch>
        </p:blipFill>
        <p:spPr>
          <a:xfrm>
            <a:off x="710271" y="5891660"/>
            <a:ext cx="190712" cy="190712"/>
          </a:xfrm>
          <a:prstGeom prst="rect">
            <a:avLst/>
          </a:prstGeom>
        </p:spPr>
      </p:pic>
      <p:pic>
        <p:nvPicPr>
          <p:cNvPr id="51" name="图片 50" descr="形状&#10;&#10;AI 生成的内容可能不正确。">
            <a:extLst>
              <a:ext uri="{FF2B5EF4-FFF2-40B4-BE49-F238E27FC236}">
                <a16:creationId xmlns:a16="http://schemas.microsoft.com/office/drawing/2014/main" id="{4E414E0E-C694-081A-3872-DB50A6574CC5}"/>
              </a:ext>
            </a:extLst>
          </p:cNvPr>
          <p:cNvPicPr>
            <a:picLocks noChangeAspect="1"/>
          </p:cNvPicPr>
          <p:nvPr/>
        </p:nvPicPr>
        <p:blipFill>
          <a:blip r:embed="rId6"/>
          <a:stretch>
            <a:fillRect/>
          </a:stretch>
        </p:blipFill>
        <p:spPr>
          <a:xfrm>
            <a:off x="1760115" y="5886219"/>
            <a:ext cx="190712" cy="190712"/>
          </a:xfrm>
          <a:prstGeom prst="rect">
            <a:avLst/>
          </a:prstGeom>
        </p:spPr>
      </p:pic>
      <p:pic>
        <p:nvPicPr>
          <p:cNvPr id="53" name="图片 52" descr="矩形&#10;&#10;AI 生成的内容可能不正确。">
            <a:extLst>
              <a:ext uri="{FF2B5EF4-FFF2-40B4-BE49-F238E27FC236}">
                <a16:creationId xmlns:a16="http://schemas.microsoft.com/office/drawing/2014/main" id="{EA0C78A2-34CB-B181-2736-C6C64824751C}"/>
              </a:ext>
            </a:extLst>
          </p:cNvPr>
          <p:cNvPicPr>
            <a:picLocks noChangeAspect="1"/>
          </p:cNvPicPr>
          <p:nvPr/>
        </p:nvPicPr>
        <p:blipFill>
          <a:blip r:embed="rId7"/>
          <a:stretch>
            <a:fillRect/>
          </a:stretch>
        </p:blipFill>
        <p:spPr>
          <a:xfrm>
            <a:off x="1241263" y="5083414"/>
            <a:ext cx="167640" cy="167640"/>
          </a:xfrm>
          <a:prstGeom prst="rect">
            <a:avLst/>
          </a:prstGeom>
        </p:spPr>
      </p:pic>
      <p:cxnSp>
        <p:nvCxnSpPr>
          <p:cNvPr id="55" name="直接连接符 54">
            <a:extLst>
              <a:ext uri="{FF2B5EF4-FFF2-40B4-BE49-F238E27FC236}">
                <a16:creationId xmlns:a16="http://schemas.microsoft.com/office/drawing/2014/main" id="{2F5813CA-D6E1-FF15-BBB8-32B250AD82F4}"/>
              </a:ext>
            </a:extLst>
          </p:cNvPr>
          <p:cNvCxnSpPr>
            <a:stCxn id="50" idx="0"/>
            <a:endCxn id="53" idx="2"/>
          </p:cNvCxnSpPr>
          <p:nvPr/>
        </p:nvCxnSpPr>
        <p:spPr>
          <a:xfrm flipV="1">
            <a:off x="805627" y="5251054"/>
            <a:ext cx="519456" cy="640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C47C97D3-713A-3421-6EF3-2D7B45A26253}"/>
              </a:ext>
            </a:extLst>
          </p:cNvPr>
          <p:cNvCxnSpPr>
            <a:cxnSpLocks/>
            <a:stCxn id="53" idx="2"/>
            <a:endCxn id="51" idx="0"/>
          </p:cNvCxnSpPr>
          <p:nvPr/>
        </p:nvCxnSpPr>
        <p:spPr>
          <a:xfrm>
            <a:off x="1325083" y="5251054"/>
            <a:ext cx="530388" cy="635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17CEC4F-9508-1C95-EBFD-BE73E3107F5A}"/>
              </a:ext>
            </a:extLst>
          </p:cNvPr>
          <p:cNvCxnSpPr>
            <a:cxnSpLocks/>
            <a:stCxn id="50" idx="0"/>
            <a:endCxn id="51" idx="0"/>
          </p:cNvCxnSpPr>
          <p:nvPr/>
        </p:nvCxnSpPr>
        <p:spPr>
          <a:xfrm flipV="1">
            <a:off x="805627" y="5886219"/>
            <a:ext cx="1049844" cy="5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9" name="对象 68">
            <a:extLst>
              <a:ext uri="{FF2B5EF4-FFF2-40B4-BE49-F238E27FC236}">
                <a16:creationId xmlns:a16="http://schemas.microsoft.com/office/drawing/2014/main" id="{9DD6F4C8-77EC-1161-7CE9-DBD75C2CC525}"/>
              </a:ext>
            </a:extLst>
          </p:cNvPr>
          <p:cNvGraphicFramePr>
            <a:graphicFrameLocks noChangeAspect="1"/>
          </p:cNvGraphicFramePr>
          <p:nvPr>
            <p:extLst>
              <p:ext uri="{D42A27DB-BD31-4B8C-83A1-F6EECF244321}">
                <p14:modId xmlns:p14="http://schemas.microsoft.com/office/powerpoint/2010/main" val="1596257880"/>
              </p:ext>
            </p:extLst>
          </p:nvPr>
        </p:nvGraphicFramePr>
        <p:xfrm>
          <a:off x="902564" y="5692733"/>
          <a:ext cx="152400" cy="228600"/>
        </p:xfrm>
        <a:graphic>
          <a:graphicData uri="http://schemas.openxmlformats.org/presentationml/2006/ole">
            <mc:AlternateContent xmlns:mc="http://schemas.openxmlformats.org/markup-compatibility/2006">
              <mc:Choice xmlns:v="urn:schemas-microsoft-com:vml" Requires="v">
                <p:oleObj name="Equation" r:id="rId8" imgW="152280" imgH="228600" progId="Equation.DSMT4">
                  <p:embed/>
                </p:oleObj>
              </mc:Choice>
              <mc:Fallback>
                <p:oleObj name="Equation" r:id="rId8" imgW="152280" imgH="228600" progId="Equation.DSMT4">
                  <p:embed/>
                  <p:pic>
                    <p:nvPicPr>
                      <p:cNvPr id="0" name=""/>
                      <p:cNvPicPr/>
                      <p:nvPr/>
                    </p:nvPicPr>
                    <p:blipFill>
                      <a:blip r:embed="rId9"/>
                      <a:stretch>
                        <a:fillRect/>
                      </a:stretch>
                    </p:blipFill>
                    <p:spPr>
                      <a:xfrm>
                        <a:off x="902564" y="5692733"/>
                        <a:ext cx="152400" cy="228600"/>
                      </a:xfrm>
                      <a:prstGeom prst="rect">
                        <a:avLst/>
                      </a:prstGeom>
                    </p:spPr>
                  </p:pic>
                </p:oleObj>
              </mc:Fallback>
            </mc:AlternateContent>
          </a:graphicData>
        </a:graphic>
      </p:graphicFrame>
      <p:graphicFrame>
        <p:nvGraphicFramePr>
          <p:cNvPr id="70" name="对象 69">
            <a:extLst>
              <a:ext uri="{FF2B5EF4-FFF2-40B4-BE49-F238E27FC236}">
                <a16:creationId xmlns:a16="http://schemas.microsoft.com/office/drawing/2014/main" id="{138D28BF-E78A-8447-762A-D7814BAC3DDD}"/>
              </a:ext>
            </a:extLst>
          </p:cNvPr>
          <p:cNvGraphicFramePr>
            <a:graphicFrameLocks noChangeAspect="1"/>
          </p:cNvGraphicFramePr>
          <p:nvPr>
            <p:extLst>
              <p:ext uri="{D42A27DB-BD31-4B8C-83A1-F6EECF244321}">
                <p14:modId xmlns:p14="http://schemas.microsoft.com/office/powerpoint/2010/main" val="2740670515"/>
              </p:ext>
            </p:extLst>
          </p:nvPr>
        </p:nvGraphicFramePr>
        <p:xfrm>
          <a:off x="1587395" y="5689749"/>
          <a:ext cx="165100" cy="228600"/>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0" name=""/>
                      <p:cNvPicPr/>
                      <p:nvPr/>
                    </p:nvPicPr>
                    <p:blipFill>
                      <a:blip r:embed="rId11"/>
                      <a:stretch>
                        <a:fillRect/>
                      </a:stretch>
                    </p:blipFill>
                    <p:spPr>
                      <a:xfrm>
                        <a:off x="1587395" y="5689749"/>
                        <a:ext cx="165100" cy="228600"/>
                      </a:xfrm>
                      <a:prstGeom prst="rect">
                        <a:avLst/>
                      </a:prstGeom>
                    </p:spPr>
                  </p:pic>
                </p:oleObj>
              </mc:Fallback>
            </mc:AlternateContent>
          </a:graphicData>
        </a:graphic>
      </p:graphicFrame>
      <p:pic>
        <p:nvPicPr>
          <p:cNvPr id="71" name="图片 70" descr="形状&#10;&#10;AI 生成的内容可能不正确。">
            <a:extLst>
              <a:ext uri="{FF2B5EF4-FFF2-40B4-BE49-F238E27FC236}">
                <a16:creationId xmlns:a16="http://schemas.microsoft.com/office/drawing/2014/main" id="{0F6D2C71-D288-2B25-2288-77383661C941}"/>
              </a:ext>
            </a:extLst>
          </p:cNvPr>
          <p:cNvPicPr>
            <a:picLocks noChangeAspect="1"/>
          </p:cNvPicPr>
          <p:nvPr/>
        </p:nvPicPr>
        <p:blipFill>
          <a:blip r:embed="rId6"/>
          <a:stretch>
            <a:fillRect/>
          </a:stretch>
        </p:blipFill>
        <p:spPr>
          <a:xfrm>
            <a:off x="2496456" y="5696497"/>
            <a:ext cx="190712" cy="190712"/>
          </a:xfrm>
          <a:prstGeom prst="rect">
            <a:avLst/>
          </a:prstGeom>
        </p:spPr>
      </p:pic>
      <p:pic>
        <p:nvPicPr>
          <p:cNvPr id="72" name="图片 71" descr="形状&#10;&#10;AI 生成的内容可能不正确。">
            <a:extLst>
              <a:ext uri="{FF2B5EF4-FFF2-40B4-BE49-F238E27FC236}">
                <a16:creationId xmlns:a16="http://schemas.microsoft.com/office/drawing/2014/main" id="{7190C0B7-6B2A-905B-2EC5-7452C078B1FF}"/>
              </a:ext>
            </a:extLst>
          </p:cNvPr>
          <p:cNvPicPr>
            <a:picLocks noChangeAspect="1"/>
          </p:cNvPicPr>
          <p:nvPr/>
        </p:nvPicPr>
        <p:blipFill>
          <a:blip r:embed="rId6"/>
          <a:stretch>
            <a:fillRect/>
          </a:stretch>
        </p:blipFill>
        <p:spPr>
          <a:xfrm>
            <a:off x="2884204" y="5151543"/>
            <a:ext cx="190712" cy="190712"/>
          </a:xfrm>
          <a:prstGeom prst="rect">
            <a:avLst/>
          </a:prstGeom>
        </p:spPr>
      </p:pic>
      <p:pic>
        <p:nvPicPr>
          <p:cNvPr id="73" name="图片 72" descr="形状&#10;&#10;AI 生成的内容可能不正确。">
            <a:extLst>
              <a:ext uri="{FF2B5EF4-FFF2-40B4-BE49-F238E27FC236}">
                <a16:creationId xmlns:a16="http://schemas.microsoft.com/office/drawing/2014/main" id="{416DEC2A-CD52-01D7-9692-D538647C1B5B}"/>
              </a:ext>
            </a:extLst>
          </p:cNvPr>
          <p:cNvPicPr>
            <a:picLocks noChangeAspect="1"/>
          </p:cNvPicPr>
          <p:nvPr/>
        </p:nvPicPr>
        <p:blipFill>
          <a:blip r:embed="rId6"/>
          <a:stretch>
            <a:fillRect/>
          </a:stretch>
        </p:blipFill>
        <p:spPr>
          <a:xfrm>
            <a:off x="3262543" y="5709533"/>
            <a:ext cx="190712" cy="190712"/>
          </a:xfrm>
          <a:prstGeom prst="rect">
            <a:avLst/>
          </a:prstGeom>
        </p:spPr>
      </p:pic>
      <p:pic>
        <p:nvPicPr>
          <p:cNvPr id="74" name="图片 73" descr="矩形&#10;&#10;AI 生成的内容可能不正确。">
            <a:extLst>
              <a:ext uri="{FF2B5EF4-FFF2-40B4-BE49-F238E27FC236}">
                <a16:creationId xmlns:a16="http://schemas.microsoft.com/office/drawing/2014/main" id="{FDA0590B-3A44-BB51-CEAF-981F3F258E8F}"/>
              </a:ext>
            </a:extLst>
          </p:cNvPr>
          <p:cNvPicPr>
            <a:picLocks noChangeAspect="1"/>
          </p:cNvPicPr>
          <p:nvPr/>
        </p:nvPicPr>
        <p:blipFill>
          <a:blip r:embed="rId7"/>
          <a:stretch>
            <a:fillRect/>
          </a:stretch>
        </p:blipFill>
        <p:spPr>
          <a:xfrm>
            <a:off x="2882486" y="5547915"/>
            <a:ext cx="167640" cy="167640"/>
          </a:xfrm>
          <a:prstGeom prst="rect">
            <a:avLst/>
          </a:prstGeom>
        </p:spPr>
      </p:pic>
      <p:cxnSp>
        <p:nvCxnSpPr>
          <p:cNvPr id="76" name="连接符: 肘形 75">
            <a:extLst>
              <a:ext uri="{FF2B5EF4-FFF2-40B4-BE49-F238E27FC236}">
                <a16:creationId xmlns:a16="http://schemas.microsoft.com/office/drawing/2014/main" id="{E25DAE73-1E13-47F6-9468-5C1813A38754}"/>
              </a:ext>
            </a:extLst>
          </p:cNvPr>
          <p:cNvCxnSpPr>
            <a:cxnSpLocks/>
          </p:cNvCxnSpPr>
          <p:nvPr/>
        </p:nvCxnSpPr>
        <p:spPr>
          <a:xfrm rot="5400000" flipH="1" flipV="1">
            <a:off x="2890998" y="5464097"/>
            <a:ext cx="177800" cy="1270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连接符: 肘形 77">
            <a:extLst>
              <a:ext uri="{FF2B5EF4-FFF2-40B4-BE49-F238E27FC236}">
                <a16:creationId xmlns:a16="http://schemas.microsoft.com/office/drawing/2014/main" id="{BC4D1E44-EC0F-8860-D251-9FABF92AC548}"/>
              </a:ext>
            </a:extLst>
          </p:cNvPr>
          <p:cNvCxnSpPr>
            <a:cxnSpLocks/>
          </p:cNvCxnSpPr>
          <p:nvPr/>
        </p:nvCxnSpPr>
        <p:spPr>
          <a:xfrm flipV="1">
            <a:off x="2673411" y="5740415"/>
            <a:ext cx="204641" cy="35927"/>
          </a:xfrm>
          <a:prstGeom prst="bentConnector3">
            <a:avLst>
              <a:gd name="adj1" fmla="val 43794"/>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连接符: 肘形 84">
            <a:extLst>
              <a:ext uri="{FF2B5EF4-FFF2-40B4-BE49-F238E27FC236}">
                <a16:creationId xmlns:a16="http://schemas.microsoft.com/office/drawing/2014/main" id="{A17469FC-932B-B49A-13C2-4B4497F454AE}"/>
              </a:ext>
            </a:extLst>
          </p:cNvPr>
          <p:cNvCxnSpPr>
            <a:cxnSpLocks/>
          </p:cNvCxnSpPr>
          <p:nvPr/>
        </p:nvCxnSpPr>
        <p:spPr>
          <a:xfrm>
            <a:off x="3008780" y="5742220"/>
            <a:ext cx="260813" cy="29334"/>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椭圆 87">
            <a:extLst>
              <a:ext uri="{FF2B5EF4-FFF2-40B4-BE49-F238E27FC236}">
                <a16:creationId xmlns:a16="http://schemas.microsoft.com/office/drawing/2014/main" id="{25A372A6-795D-9DDC-E4A3-F3B30D66ED40}"/>
              </a:ext>
            </a:extLst>
          </p:cNvPr>
          <p:cNvSpPr/>
          <p:nvPr/>
        </p:nvSpPr>
        <p:spPr>
          <a:xfrm>
            <a:off x="2245748" y="5456703"/>
            <a:ext cx="746676" cy="742006"/>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EA3F74B4-C701-1150-5FC6-767E9A73BA3E}"/>
              </a:ext>
            </a:extLst>
          </p:cNvPr>
          <p:cNvSpPr/>
          <p:nvPr/>
        </p:nvSpPr>
        <p:spPr>
          <a:xfrm>
            <a:off x="2962390" y="5456703"/>
            <a:ext cx="743015" cy="728012"/>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E79ED772-3026-C2BB-975C-287AFD02BBBA}"/>
              </a:ext>
            </a:extLst>
          </p:cNvPr>
          <p:cNvSpPr/>
          <p:nvPr/>
        </p:nvSpPr>
        <p:spPr>
          <a:xfrm>
            <a:off x="2598714" y="4907192"/>
            <a:ext cx="746676" cy="728011"/>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D05AE670-180A-E1FD-C503-A6E741BAE284}"/>
              </a:ext>
            </a:extLst>
          </p:cNvPr>
          <p:cNvSpPr txBox="1"/>
          <p:nvPr/>
        </p:nvSpPr>
        <p:spPr>
          <a:xfrm>
            <a:off x="2673411" y="6236727"/>
            <a:ext cx="671979" cy="246221"/>
          </a:xfrm>
          <a:prstGeom prst="rect">
            <a:avLst/>
          </a:prstGeom>
          <a:noFill/>
        </p:spPr>
        <p:txBody>
          <a:bodyPr wrap="none" rtlCol="0">
            <a:spAutoFit/>
          </a:bodyPr>
          <a:lstStyle/>
          <a:p>
            <a:r>
              <a:rPr lang="en-US" altLang="zh-CN" sz="1000">
                <a:latin typeface="微软雅黑" panose="020B0503020204020204" pitchFamily="34" charset="-122"/>
                <a:ea typeface="微软雅黑" panose="020B0503020204020204" pitchFamily="34" charset="-122"/>
              </a:rPr>
              <a:t>RSS</a:t>
            </a:r>
            <a:r>
              <a:rPr lang="zh-CN" altLang="en-US" sz="1000">
                <a:latin typeface="微软雅黑" panose="020B0503020204020204" pitchFamily="34" charset="-122"/>
                <a:ea typeface="微软雅黑" panose="020B0503020204020204" pitchFamily="34" charset="-122"/>
              </a:rPr>
              <a:t>定位</a:t>
            </a:r>
          </a:p>
        </p:txBody>
      </p:sp>
      <p:graphicFrame>
        <p:nvGraphicFramePr>
          <p:cNvPr id="98" name="对象 97">
            <a:extLst>
              <a:ext uri="{FF2B5EF4-FFF2-40B4-BE49-F238E27FC236}">
                <a16:creationId xmlns:a16="http://schemas.microsoft.com/office/drawing/2014/main" id="{8C8EB133-702A-9CC8-BBBA-F8D479EAF9A3}"/>
              </a:ext>
            </a:extLst>
          </p:cNvPr>
          <p:cNvGraphicFramePr>
            <a:graphicFrameLocks noChangeAspect="1"/>
          </p:cNvGraphicFramePr>
          <p:nvPr>
            <p:extLst>
              <p:ext uri="{D42A27DB-BD31-4B8C-83A1-F6EECF244321}">
                <p14:modId xmlns:p14="http://schemas.microsoft.com/office/powerpoint/2010/main" val="2766682442"/>
              </p:ext>
            </p:extLst>
          </p:nvPr>
        </p:nvGraphicFramePr>
        <p:xfrm>
          <a:off x="2446314" y="5859805"/>
          <a:ext cx="152400" cy="228600"/>
        </p:xfrm>
        <a:graphic>
          <a:graphicData uri="http://schemas.openxmlformats.org/presentationml/2006/ole">
            <mc:AlternateContent xmlns:mc="http://schemas.openxmlformats.org/markup-compatibility/2006">
              <mc:Choice xmlns:v="urn:schemas-microsoft-com:vml" Requires="v">
                <p:oleObj name="Equation" r:id="rId12" imgW="152280" imgH="228600" progId="Equation.DSMT4">
                  <p:embed/>
                </p:oleObj>
              </mc:Choice>
              <mc:Fallback>
                <p:oleObj name="Equation" r:id="rId12" imgW="152280" imgH="228600" progId="Equation.DSMT4">
                  <p:embed/>
                  <p:pic>
                    <p:nvPicPr>
                      <p:cNvPr id="0" name=""/>
                      <p:cNvPicPr/>
                      <p:nvPr/>
                    </p:nvPicPr>
                    <p:blipFill>
                      <a:blip r:embed="rId13"/>
                      <a:stretch>
                        <a:fillRect/>
                      </a:stretch>
                    </p:blipFill>
                    <p:spPr>
                      <a:xfrm>
                        <a:off x="2446314" y="5859805"/>
                        <a:ext cx="152400" cy="228600"/>
                      </a:xfrm>
                      <a:prstGeom prst="rect">
                        <a:avLst/>
                      </a:prstGeom>
                    </p:spPr>
                  </p:pic>
                </p:oleObj>
              </mc:Fallback>
            </mc:AlternateContent>
          </a:graphicData>
        </a:graphic>
      </p:graphicFrame>
      <p:graphicFrame>
        <p:nvGraphicFramePr>
          <p:cNvPr id="99" name="对象 98">
            <a:extLst>
              <a:ext uri="{FF2B5EF4-FFF2-40B4-BE49-F238E27FC236}">
                <a16:creationId xmlns:a16="http://schemas.microsoft.com/office/drawing/2014/main" id="{BB9448F8-EC80-9FD2-E735-1D8A4321F710}"/>
              </a:ext>
            </a:extLst>
          </p:cNvPr>
          <p:cNvGraphicFramePr>
            <a:graphicFrameLocks noChangeAspect="1"/>
          </p:cNvGraphicFramePr>
          <p:nvPr>
            <p:extLst>
              <p:ext uri="{D42A27DB-BD31-4B8C-83A1-F6EECF244321}">
                <p14:modId xmlns:p14="http://schemas.microsoft.com/office/powerpoint/2010/main" val="2104351500"/>
              </p:ext>
            </p:extLst>
          </p:nvPr>
        </p:nvGraphicFramePr>
        <p:xfrm>
          <a:off x="3017865" y="5520903"/>
          <a:ext cx="165100" cy="228600"/>
        </p:xfrm>
        <a:graphic>
          <a:graphicData uri="http://schemas.openxmlformats.org/presentationml/2006/ole">
            <mc:AlternateContent xmlns:mc="http://schemas.openxmlformats.org/markup-compatibility/2006">
              <mc:Choice xmlns:v="urn:schemas-microsoft-com:vml" Requires="v">
                <p:oleObj name="Equation" r:id="rId14" imgW="164880" imgH="228600" progId="Equation.DSMT4">
                  <p:embed/>
                </p:oleObj>
              </mc:Choice>
              <mc:Fallback>
                <p:oleObj name="Equation" r:id="rId14" imgW="164880" imgH="228600" progId="Equation.DSMT4">
                  <p:embed/>
                  <p:pic>
                    <p:nvPicPr>
                      <p:cNvPr id="0" name=""/>
                      <p:cNvPicPr/>
                      <p:nvPr/>
                    </p:nvPicPr>
                    <p:blipFill>
                      <a:blip r:embed="rId15"/>
                      <a:stretch>
                        <a:fillRect/>
                      </a:stretch>
                    </p:blipFill>
                    <p:spPr>
                      <a:xfrm>
                        <a:off x="3017865" y="5520903"/>
                        <a:ext cx="165100" cy="228600"/>
                      </a:xfrm>
                      <a:prstGeom prst="rect">
                        <a:avLst/>
                      </a:prstGeom>
                    </p:spPr>
                  </p:pic>
                </p:oleObj>
              </mc:Fallback>
            </mc:AlternateContent>
          </a:graphicData>
        </a:graphic>
      </p:graphicFrame>
      <p:pic>
        <p:nvPicPr>
          <p:cNvPr id="100" name="图片 99">
            <a:extLst>
              <a:ext uri="{FF2B5EF4-FFF2-40B4-BE49-F238E27FC236}">
                <a16:creationId xmlns:a16="http://schemas.microsoft.com/office/drawing/2014/main" id="{D7D4B5F8-3A16-7395-1BFD-85D523B656E8}"/>
              </a:ext>
            </a:extLst>
          </p:cNvPr>
          <p:cNvPicPr>
            <a:picLocks noChangeAspect="1"/>
          </p:cNvPicPr>
          <p:nvPr/>
        </p:nvPicPr>
        <p:blipFill>
          <a:blip r:embed="rId16"/>
          <a:stretch>
            <a:fillRect/>
          </a:stretch>
        </p:blipFill>
        <p:spPr>
          <a:xfrm>
            <a:off x="3970577" y="4913228"/>
            <a:ext cx="2018897" cy="1654374"/>
          </a:xfrm>
          <a:prstGeom prst="rect">
            <a:avLst/>
          </a:prstGeom>
        </p:spPr>
      </p:pic>
      <p:sp>
        <p:nvSpPr>
          <p:cNvPr id="102" name="文本框 101">
            <a:extLst>
              <a:ext uri="{FF2B5EF4-FFF2-40B4-BE49-F238E27FC236}">
                <a16:creationId xmlns:a16="http://schemas.microsoft.com/office/drawing/2014/main" id="{38D0E49E-C5EE-5BC8-F232-59A8372974B5}"/>
              </a:ext>
            </a:extLst>
          </p:cNvPr>
          <p:cNvSpPr txBox="1"/>
          <p:nvPr/>
        </p:nvSpPr>
        <p:spPr>
          <a:xfrm>
            <a:off x="6289060" y="1479510"/>
            <a:ext cx="1303921" cy="276999"/>
          </a:xfrm>
          <a:prstGeom prst="rect">
            <a:avLst/>
          </a:prstGeom>
          <a:noFill/>
        </p:spPr>
        <p:txBody>
          <a:bodyPr wrap="square">
            <a:spAutoFit/>
          </a:bodyPr>
          <a:lstStyle/>
          <a:p>
            <a:pPr algn="l">
              <a:spcBef>
                <a:spcPts val="750"/>
              </a:spcBef>
              <a:spcAft>
                <a:spcPts val="750"/>
              </a:spcAft>
            </a:pPr>
            <a:r>
              <a:rPr lang="zh-CN" altLang="en-US" sz="1200" b="1">
                <a:solidFill>
                  <a:srgbClr val="002060"/>
                </a:solidFill>
                <a:latin typeface="微软雅黑" panose="020B0503020204020204" pitchFamily="34" charset="-122"/>
                <a:ea typeface="微软雅黑" panose="020B0503020204020204" pitchFamily="34" charset="-122"/>
              </a:rPr>
              <a:t>定位：</a:t>
            </a:r>
            <a:r>
              <a:rPr lang="zh-CN" altLang="en-US" sz="1200" b="1" i="0">
                <a:solidFill>
                  <a:srgbClr val="002060"/>
                </a:solidFill>
                <a:effectLst/>
                <a:latin typeface="微软雅黑" panose="020B0503020204020204" pitchFamily="34" charset="-122"/>
                <a:ea typeface="微软雅黑" panose="020B0503020204020204" pitchFamily="34" charset="-122"/>
              </a:rPr>
              <a:t>状态预测</a:t>
            </a:r>
          </a:p>
        </p:txBody>
      </p:sp>
      <p:sp>
        <p:nvSpPr>
          <p:cNvPr id="118" name="矩形 117">
            <a:extLst>
              <a:ext uri="{FF2B5EF4-FFF2-40B4-BE49-F238E27FC236}">
                <a16:creationId xmlns:a16="http://schemas.microsoft.com/office/drawing/2014/main" id="{4CE7FC6E-7E59-B65B-224D-5DE82B2DBADC}"/>
              </a:ext>
            </a:extLst>
          </p:cNvPr>
          <p:cNvSpPr/>
          <p:nvPr/>
        </p:nvSpPr>
        <p:spPr>
          <a:xfrm>
            <a:off x="771832" y="4042622"/>
            <a:ext cx="1261884" cy="261610"/>
          </a:xfrm>
          <a:prstGeom prst="rect">
            <a:avLst/>
          </a:prstGeom>
          <a:solidFill>
            <a:schemeClr val="bg1"/>
          </a:solidFill>
          <a:ln w="254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a:solidFill>
                  <a:srgbClr val="002060"/>
                </a:solidFill>
                <a:latin typeface="微软雅黑" panose="020B0503020204020204" pitchFamily="34" charset="-122"/>
                <a:ea typeface="微软雅黑" panose="020B0503020204020204" pitchFamily="34" charset="-122"/>
              </a:rPr>
              <a:t>定位：位置估计</a:t>
            </a:r>
          </a:p>
        </p:txBody>
      </p:sp>
      <p:sp>
        <p:nvSpPr>
          <p:cNvPr id="119" name="矩形 118">
            <a:extLst>
              <a:ext uri="{FF2B5EF4-FFF2-40B4-BE49-F238E27FC236}">
                <a16:creationId xmlns:a16="http://schemas.microsoft.com/office/drawing/2014/main" id="{9F490F36-1C49-A8A7-F3A2-600017F6E4BC}"/>
              </a:ext>
            </a:extLst>
          </p:cNvPr>
          <p:cNvSpPr/>
          <p:nvPr/>
        </p:nvSpPr>
        <p:spPr>
          <a:xfrm>
            <a:off x="6261393" y="4122588"/>
            <a:ext cx="1261884" cy="261610"/>
          </a:xfrm>
          <a:prstGeom prst="rect">
            <a:avLst/>
          </a:prstGeom>
          <a:solidFill>
            <a:schemeClr val="bg1"/>
          </a:solidFill>
          <a:ln w="254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a:solidFill>
                  <a:srgbClr val="002060"/>
                </a:solidFill>
                <a:latin typeface="微软雅黑" panose="020B0503020204020204" pitchFamily="34" charset="-122"/>
                <a:ea typeface="微软雅黑" panose="020B0503020204020204" pitchFamily="34" charset="-122"/>
              </a:rPr>
              <a:t>建图：</a:t>
            </a:r>
            <a:r>
              <a:rPr lang="zh-CN" altLang="en-US" sz="1200">
                <a:solidFill>
                  <a:srgbClr val="002060"/>
                </a:solidFill>
                <a:latin typeface="微软雅黑" panose="020B0503020204020204" pitchFamily="34" charset="-122"/>
                <a:ea typeface="微软雅黑" panose="020B0503020204020204" pitchFamily="34" charset="-122"/>
              </a:rPr>
              <a:t>地图分类</a:t>
            </a:r>
            <a:endParaRPr lang="zh-CN" altLang="en-US" sz="1200" b="1">
              <a:solidFill>
                <a:srgbClr val="002060"/>
              </a:solidFill>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2439F2BB-E7FE-70F2-8D92-E04A762071D9}"/>
              </a:ext>
            </a:extLst>
          </p:cNvPr>
          <p:cNvSpPr>
            <a:spLocks noGrp="1"/>
          </p:cNvSpPr>
          <p:nvPr>
            <p:ph type="title"/>
          </p:nvPr>
        </p:nvSpPr>
        <p:spPr>
          <a:xfrm>
            <a:off x="614680" y="203200"/>
            <a:ext cx="6642100" cy="730249"/>
          </a:xfrm>
        </p:spPr>
        <p:txBody>
          <a:bodyPr/>
          <a:lstStyle/>
          <a:p>
            <a:r>
              <a:rPr lang="en-US" altLang="zh-CN" sz="3600" b="1">
                <a:solidFill>
                  <a:srgbClr val="203864"/>
                </a:solidFill>
                <a:latin typeface="微软雅黑" panose="020B0503020204020204" pitchFamily="34" charset="-122"/>
                <a:ea typeface="微软雅黑" panose="020B0503020204020204" pitchFamily="34" charset="-122"/>
              </a:rPr>
              <a:t>SLAM</a:t>
            </a:r>
            <a:r>
              <a:rPr lang="zh-CN" altLang="en-US" sz="3600" b="1">
                <a:solidFill>
                  <a:srgbClr val="203864"/>
                </a:solidFill>
                <a:latin typeface="微软雅黑" panose="020B0503020204020204" pitchFamily="34" charset="-122"/>
                <a:ea typeface="微软雅黑" panose="020B0503020204020204" pitchFamily="34" charset="-122"/>
              </a:rPr>
              <a:t>相关背景</a:t>
            </a:r>
            <a:endParaRPr lang="zh-CN" altLang="en-US" sz="3600" b="1" dirty="0">
              <a:solidFill>
                <a:srgbClr val="203864"/>
              </a:solidFill>
              <a:latin typeface="微软雅黑" panose="020B0503020204020204" pitchFamily="34" charset="-122"/>
              <a:ea typeface="微软雅黑" panose="020B0503020204020204" pitchFamily="34" charset="-122"/>
            </a:endParaRPr>
          </a:p>
        </p:txBody>
      </p:sp>
      <p:sp>
        <p:nvSpPr>
          <p:cNvPr id="3" name="灯片编号占位符 2">
            <a:extLst>
              <a:ext uri="{FF2B5EF4-FFF2-40B4-BE49-F238E27FC236}">
                <a16:creationId xmlns:a16="http://schemas.microsoft.com/office/drawing/2014/main" id="{3EB3F2BD-DD1D-2621-5F36-BF1588979A2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5</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2209957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5381F-32DA-2113-EDC1-61E65D691A90}"/>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845F21E8-85D4-F94E-3967-50BAE1CE395B}"/>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1" name="组合 20">
            <a:extLst>
              <a:ext uri="{FF2B5EF4-FFF2-40B4-BE49-F238E27FC236}">
                <a16:creationId xmlns:a16="http://schemas.microsoft.com/office/drawing/2014/main" id="{73DD0395-5397-5E49-6AE4-020D24F15099}"/>
              </a:ext>
            </a:extLst>
          </p:cNvPr>
          <p:cNvGrpSpPr/>
          <p:nvPr/>
        </p:nvGrpSpPr>
        <p:grpSpPr>
          <a:xfrm>
            <a:off x="3892129" y="2066169"/>
            <a:ext cx="5467871" cy="2725662"/>
            <a:chOff x="-2765213" y="2403971"/>
            <a:chExt cx="5467871" cy="2725662"/>
          </a:xfrm>
        </p:grpSpPr>
        <p:grpSp>
          <p:nvGrpSpPr>
            <p:cNvPr id="22" name="组合 21">
              <a:extLst>
                <a:ext uri="{FF2B5EF4-FFF2-40B4-BE49-F238E27FC236}">
                  <a16:creationId xmlns:a16="http://schemas.microsoft.com/office/drawing/2014/main" id="{F1FD6335-138D-1FFA-4EB8-2DBB06FFB48E}"/>
                </a:ext>
              </a:extLst>
            </p:cNvPr>
            <p:cNvGrpSpPr/>
            <p:nvPr/>
          </p:nvGrpSpPr>
          <p:grpSpPr>
            <a:xfrm>
              <a:off x="-2765213" y="2403971"/>
              <a:ext cx="4407743" cy="553998"/>
              <a:chOff x="-2765213" y="2403971"/>
              <a:chExt cx="4407743" cy="553998"/>
            </a:xfrm>
          </p:grpSpPr>
          <p:sp>
            <p:nvSpPr>
              <p:cNvPr id="35" name="菱形 34">
                <a:extLst>
                  <a:ext uri="{FF2B5EF4-FFF2-40B4-BE49-F238E27FC236}">
                    <a16:creationId xmlns:a16="http://schemas.microsoft.com/office/drawing/2014/main" id="{0794EA0C-ED4C-2BE8-40F2-6A0B78C69E16}"/>
                  </a:ext>
                </a:extLst>
              </p:cNvPr>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06A11B5A-1D2A-7C3E-BF0A-A46E3752C814}"/>
                  </a:ext>
                </a:extLst>
              </p:cNvPr>
              <p:cNvSpPr txBox="1"/>
              <p:nvPr/>
            </p:nvSpPr>
            <p:spPr>
              <a:xfrm>
                <a:off x="-2057403" y="2403971"/>
                <a:ext cx="369993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SLAM</a:t>
                </a:r>
                <a:r>
                  <a:rPr kumimoji="0" lang="zh-CN" altLang="en-US" sz="30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相关背景</a:t>
                </a:r>
                <a:endParaRPr kumimoji="0" lang="zh-CN" altLang="en-US" sz="30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a:extLst>
                <a:ext uri="{FF2B5EF4-FFF2-40B4-BE49-F238E27FC236}">
                  <a16:creationId xmlns:a16="http://schemas.microsoft.com/office/drawing/2014/main" id="{44009A29-4616-D903-3B75-8DCFE6067C16}"/>
                </a:ext>
              </a:extLst>
            </p:cNvPr>
            <p:cNvGrpSpPr/>
            <p:nvPr/>
          </p:nvGrpSpPr>
          <p:grpSpPr>
            <a:xfrm>
              <a:off x="-2765213" y="3127859"/>
              <a:ext cx="4407743" cy="553998"/>
              <a:chOff x="-2765213" y="3047425"/>
              <a:chExt cx="4407743" cy="553998"/>
            </a:xfrm>
          </p:grpSpPr>
          <p:sp>
            <p:nvSpPr>
              <p:cNvPr id="33" name="菱形 32">
                <a:extLst>
                  <a:ext uri="{FF2B5EF4-FFF2-40B4-BE49-F238E27FC236}">
                    <a16:creationId xmlns:a16="http://schemas.microsoft.com/office/drawing/2014/main" id="{4DD720ED-73DB-CDF6-C618-759661DEBE35}"/>
                  </a:ext>
                </a:extLst>
              </p:cNvPr>
              <p:cNvSpPr/>
              <p:nvPr/>
            </p:nvSpPr>
            <p:spPr>
              <a:xfrm>
                <a:off x="-2765213" y="306703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CC45C66E-26C6-74E2-0CC8-2E61DF95F222}"/>
                  </a:ext>
                </a:extLst>
              </p:cNvPr>
              <p:cNvSpPr txBox="1"/>
              <p:nvPr/>
            </p:nvSpPr>
            <p:spPr>
              <a:xfrm>
                <a:off x="-2057403" y="3047425"/>
                <a:ext cx="369993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ORBSLAM</a:t>
                </a:r>
                <a:r>
                  <a:rPr kumimoji="0" lang="zh-CN" altLang="en-US" sz="3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原理</a:t>
                </a:r>
                <a:endParaRPr kumimoji="0" lang="zh-CN" altLang="en-US" sz="3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4" name="组合 23">
              <a:extLst>
                <a:ext uri="{FF2B5EF4-FFF2-40B4-BE49-F238E27FC236}">
                  <a16:creationId xmlns:a16="http://schemas.microsoft.com/office/drawing/2014/main" id="{7F1C4F8D-4692-2DAC-6C7F-23CBD9EA28AE}"/>
                </a:ext>
              </a:extLst>
            </p:cNvPr>
            <p:cNvGrpSpPr/>
            <p:nvPr/>
          </p:nvGrpSpPr>
          <p:grpSpPr>
            <a:xfrm>
              <a:off x="-2765213" y="3851747"/>
              <a:ext cx="5467871" cy="553998"/>
              <a:chOff x="-2765213" y="3690879"/>
              <a:chExt cx="5467871" cy="553998"/>
            </a:xfrm>
          </p:grpSpPr>
          <p:sp>
            <p:nvSpPr>
              <p:cNvPr id="31" name="菱形 30">
                <a:extLst>
                  <a:ext uri="{FF2B5EF4-FFF2-40B4-BE49-F238E27FC236}">
                    <a16:creationId xmlns:a16="http://schemas.microsoft.com/office/drawing/2014/main" id="{59B452EC-C6AA-9B5D-2377-EED3362D5655}"/>
                  </a:ext>
                </a:extLst>
              </p:cNvPr>
              <p:cNvSpPr/>
              <p:nvPr/>
            </p:nvSpPr>
            <p:spPr>
              <a:xfrm>
                <a:off x="-2765213" y="3710491"/>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F0335B6D-534C-0140-1C33-ACDCA2AD4BB5}"/>
                  </a:ext>
                </a:extLst>
              </p:cNvPr>
              <p:cNvSpPr txBox="1"/>
              <p:nvPr/>
            </p:nvSpPr>
            <p:spPr>
              <a:xfrm>
                <a:off x="-2057403" y="3690879"/>
                <a:ext cx="4760061"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EdgeSLAM</a:t>
                </a:r>
                <a:r>
                  <a:rPr kumimoji="0" lang="zh-CN" altLang="en-US" sz="30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下的网络管理</a:t>
                </a:r>
                <a:endParaRPr kumimoji="0" lang="zh-CN" altLang="en-US" sz="30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grpSp>
        <p:grpSp>
          <p:nvGrpSpPr>
            <p:cNvPr id="25" name="组合 24">
              <a:extLst>
                <a:ext uri="{FF2B5EF4-FFF2-40B4-BE49-F238E27FC236}">
                  <a16:creationId xmlns:a16="http://schemas.microsoft.com/office/drawing/2014/main" id="{4EF772DA-1E65-93D9-3F20-BDB72D98EBCA}"/>
                </a:ext>
              </a:extLst>
            </p:cNvPr>
            <p:cNvGrpSpPr/>
            <p:nvPr/>
          </p:nvGrpSpPr>
          <p:grpSpPr>
            <a:xfrm>
              <a:off x="-2765213" y="4575635"/>
              <a:ext cx="4407743" cy="553998"/>
              <a:chOff x="-2765213" y="4334333"/>
              <a:chExt cx="4407743" cy="553998"/>
            </a:xfrm>
          </p:grpSpPr>
          <p:sp>
            <p:nvSpPr>
              <p:cNvPr id="29" name="菱形 28">
                <a:extLst>
                  <a:ext uri="{FF2B5EF4-FFF2-40B4-BE49-F238E27FC236}">
                    <a16:creationId xmlns:a16="http://schemas.microsoft.com/office/drawing/2014/main" id="{A8B04428-5D90-C26B-CF24-67C853689038}"/>
                  </a:ext>
                </a:extLst>
              </p:cNvPr>
              <p:cNvSpPr/>
              <p:nvPr/>
            </p:nvSpPr>
            <p:spPr>
              <a:xfrm>
                <a:off x="-2765213" y="4353945"/>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022A306B-4AEB-3FE7-073F-06EB7B9284B4}"/>
                  </a:ext>
                </a:extLst>
              </p:cNvPr>
              <p:cNvSpPr txBox="1"/>
              <p:nvPr/>
            </p:nvSpPr>
            <p:spPr>
              <a:xfrm>
                <a:off x="-2057403" y="4334333"/>
                <a:ext cx="369993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工作进展</a:t>
                </a:r>
                <a:endParaRPr kumimoji="0" lang="zh-CN" altLang="en-US" sz="30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grpSp>
      </p:grpSp>
      <p:sp>
        <p:nvSpPr>
          <p:cNvPr id="3" name="灯片编号占位符 2">
            <a:extLst>
              <a:ext uri="{FF2B5EF4-FFF2-40B4-BE49-F238E27FC236}">
                <a16:creationId xmlns:a16="http://schemas.microsoft.com/office/drawing/2014/main" id="{EA53B863-F373-CEAD-C708-F91D67329644}"/>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6</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65345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1A745-3C3B-07F6-9DE2-094876D234F6}"/>
            </a:ext>
          </a:extLst>
        </p:cNvPr>
        <p:cNvGrpSpPr/>
        <p:nvPr/>
      </p:nvGrpSpPr>
      <p:grpSpPr>
        <a:xfrm>
          <a:off x="0" y="0"/>
          <a:ext cx="0" cy="0"/>
          <a:chOff x="0" y="0"/>
          <a:chExt cx="0" cy="0"/>
        </a:xfrm>
      </p:grpSpPr>
      <p:pic>
        <p:nvPicPr>
          <p:cNvPr id="37" name="图片 36" descr="图表, 图示&#10;&#10;AI 生成的内容可能不正确。">
            <a:extLst>
              <a:ext uri="{FF2B5EF4-FFF2-40B4-BE49-F238E27FC236}">
                <a16:creationId xmlns:a16="http://schemas.microsoft.com/office/drawing/2014/main" id="{4C683FA2-6CC7-15DE-C281-FD4F3F62A1E1}"/>
              </a:ext>
            </a:extLst>
          </p:cNvPr>
          <p:cNvPicPr>
            <a:picLocks noChangeAspect="1"/>
          </p:cNvPicPr>
          <p:nvPr/>
        </p:nvPicPr>
        <p:blipFill>
          <a:blip r:embed="rId3"/>
          <a:stretch>
            <a:fillRect/>
          </a:stretch>
        </p:blipFill>
        <p:spPr>
          <a:xfrm>
            <a:off x="7862360" y="2383683"/>
            <a:ext cx="1981029" cy="1340333"/>
          </a:xfrm>
          <a:prstGeom prst="rect">
            <a:avLst/>
          </a:prstGeom>
        </p:spPr>
      </p:pic>
      <p:sp>
        <p:nvSpPr>
          <p:cNvPr id="36" name="矩形 35">
            <a:extLst>
              <a:ext uri="{FF2B5EF4-FFF2-40B4-BE49-F238E27FC236}">
                <a16:creationId xmlns:a16="http://schemas.microsoft.com/office/drawing/2014/main" id="{048FF62E-B86C-9E53-B140-8EC0C9145F81}"/>
              </a:ext>
            </a:extLst>
          </p:cNvPr>
          <p:cNvSpPr/>
          <p:nvPr/>
        </p:nvSpPr>
        <p:spPr>
          <a:xfrm>
            <a:off x="3340700" y="5097703"/>
            <a:ext cx="254720" cy="2616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a:extLst>
              <a:ext uri="{FF2B5EF4-FFF2-40B4-BE49-F238E27FC236}">
                <a16:creationId xmlns:a16="http://schemas.microsoft.com/office/drawing/2014/main" id="{CB268504-777D-3862-D341-AEDEF6CAB2BF}"/>
              </a:ext>
            </a:extLst>
          </p:cNvPr>
          <p:cNvSpPr>
            <a:spLocks noGrp="1"/>
          </p:cNvSpPr>
          <p:nvPr>
            <p:ph type="title"/>
          </p:nvPr>
        </p:nvSpPr>
        <p:spPr>
          <a:xfrm>
            <a:off x="614680" y="203200"/>
            <a:ext cx="6642100" cy="73024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ORBSLAM</a:t>
            </a:r>
            <a:r>
              <a:rPr kumimoji="0" lang="zh-CN" altLang="en-US"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原理</a:t>
            </a:r>
            <a:endParaRPr kumimoji="0" lang="zh-CN" altLang="en-US" sz="36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A5DF7519-0F2A-BDCE-1FBA-8231C0F35739}"/>
              </a:ext>
            </a:extLst>
          </p:cNvPr>
          <p:cNvSpPr txBox="1"/>
          <p:nvPr/>
        </p:nvSpPr>
        <p:spPr>
          <a:xfrm>
            <a:off x="618608" y="2102539"/>
            <a:ext cx="4391044" cy="261610"/>
          </a:xfrm>
          <a:prstGeom prst="rect">
            <a:avLst/>
          </a:prstGeom>
          <a:noFill/>
        </p:spPr>
        <p:txBody>
          <a:bodyPr wrap="square">
            <a:spAutoFit/>
          </a:bodyPr>
          <a:lstStyle/>
          <a:p>
            <a:pPr marL="171450" indent="-171450">
              <a:buFont typeface="Arial" panose="020B0604020202020204" pitchFamily="34" charset="0"/>
              <a:buChar char="•"/>
            </a:pPr>
            <a:r>
              <a:rPr lang="zh-CN" altLang="en-US" sz="1100" b="0" i="0">
                <a:solidFill>
                  <a:srgbClr val="121212"/>
                </a:solidFill>
                <a:effectLst/>
                <a:latin typeface="微软雅黑" panose="020B0503020204020204" pitchFamily="34" charset="-122"/>
                <a:ea typeface="微软雅黑" panose="020B0503020204020204" pitchFamily="34" charset="-122"/>
              </a:rPr>
              <a:t>视觉</a:t>
            </a:r>
            <a:r>
              <a:rPr lang="en-US" altLang="zh-CN" sz="1100" b="0" i="0">
                <a:solidFill>
                  <a:srgbClr val="121212"/>
                </a:solidFill>
                <a:effectLst/>
                <a:latin typeface="微软雅黑" panose="020B0503020204020204" pitchFamily="34" charset="-122"/>
                <a:ea typeface="微软雅黑" panose="020B0503020204020204" pitchFamily="34" charset="-122"/>
              </a:rPr>
              <a:t>SLAM</a:t>
            </a:r>
            <a:r>
              <a:rPr lang="zh-CN" altLang="en-US" sz="1100" b="0" i="0">
                <a:solidFill>
                  <a:srgbClr val="121212"/>
                </a:solidFill>
                <a:effectLst/>
                <a:latin typeface="微软雅黑" panose="020B0503020204020204" pitchFamily="34" charset="-122"/>
                <a:ea typeface="微软雅黑" panose="020B0503020204020204" pitchFamily="34" charset="-122"/>
              </a:rPr>
              <a:t>对一个图像序列进行处理，每</a:t>
            </a:r>
            <a:r>
              <a:rPr lang="zh-CN" altLang="en-US" sz="1100" i="0">
                <a:solidFill>
                  <a:srgbClr val="C00000"/>
                </a:solidFill>
                <a:effectLst/>
                <a:latin typeface="微软雅黑" panose="020B0503020204020204" pitchFamily="34" charset="-122"/>
                <a:ea typeface="微软雅黑" panose="020B0503020204020204" pitchFamily="34" charset="-122"/>
              </a:rPr>
              <a:t>一张图像</a:t>
            </a:r>
            <a:r>
              <a:rPr lang="zh-CN" altLang="en-US" sz="1100" b="0" i="0">
                <a:solidFill>
                  <a:srgbClr val="121212"/>
                </a:solidFill>
                <a:effectLst/>
                <a:latin typeface="微软雅黑" panose="020B0503020204020204" pitchFamily="34" charset="-122"/>
                <a:ea typeface="微软雅黑" panose="020B0503020204020204" pitchFamily="34" charset="-122"/>
              </a:rPr>
              <a:t>被称为帧</a:t>
            </a:r>
            <a:endParaRPr lang="en-US" altLang="zh-CN" sz="1100" b="0" i="0">
              <a:solidFill>
                <a:srgbClr val="121212"/>
              </a:solidFill>
              <a:effectLst/>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048C8A9-18B9-6FFF-7692-DF4A265CF6FD}"/>
              </a:ext>
            </a:extLst>
          </p:cNvPr>
          <p:cNvSpPr txBox="1"/>
          <p:nvPr/>
        </p:nvSpPr>
        <p:spPr>
          <a:xfrm>
            <a:off x="614680" y="2725182"/>
            <a:ext cx="4778740" cy="261610"/>
          </a:xfrm>
          <a:prstGeom prst="rect">
            <a:avLst/>
          </a:prstGeom>
          <a:noFill/>
        </p:spPr>
        <p:txBody>
          <a:bodyPr wrap="square">
            <a:spAutoFit/>
          </a:bodyPr>
          <a:lstStyle/>
          <a:p>
            <a:pPr marL="171450" indent="-171450">
              <a:buFont typeface="Arial" panose="020B0604020202020204" pitchFamily="34" charset="0"/>
              <a:buChar char="•"/>
            </a:pPr>
            <a:r>
              <a:rPr lang="zh-CN" altLang="en-US" sz="1100" b="0" i="0">
                <a:solidFill>
                  <a:srgbClr val="121212"/>
                </a:solidFill>
                <a:effectLst/>
                <a:latin typeface="微软雅黑" panose="020B0503020204020204" pitchFamily="34" charset="-122"/>
                <a:ea typeface="微软雅黑" panose="020B0503020204020204" pitchFamily="34" charset="-122"/>
              </a:rPr>
              <a:t>通过一定筛选机制得到的、具有一定</a:t>
            </a:r>
            <a:r>
              <a:rPr lang="zh-CN" altLang="en-US" sz="1100" i="0">
                <a:solidFill>
                  <a:srgbClr val="C00000"/>
                </a:solidFill>
                <a:effectLst/>
                <a:latin typeface="微软雅黑" panose="020B0503020204020204" pitchFamily="34" charset="-122"/>
                <a:ea typeface="微软雅黑" panose="020B0503020204020204" pitchFamily="34" charset="-122"/>
              </a:rPr>
              <a:t>代表性</a:t>
            </a:r>
            <a:r>
              <a:rPr lang="zh-CN" altLang="en-US" sz="1100" b="0" i="0">
                <a:solidFill>
                  <a:srgbClr val="121212"/>
                </a:solidFill>
                <a:effectLst/>
                <a:latin typeface="微软雅黑" panose="020B0503020204020204" pitchFamily="34" charset="-122"/>
                <a:ea typeface="微软雅黑" panose="020B0503020204020204" pitchFamily="34" charset="-122"/>
              </a:rPr>
              <a:t>的图像</a:t>
            </a:r>
            <a:r>
              <a:rPr lang="zh-CN" altLang="en-US" sz="1100" i="0">
                <a:solidFill>
                  <a:srgbClr val="C00000"/>
                </a:solidFill>
                <a:effectLst/>
                <a:latin typeface="微软雅黑" panose="020B0503020204020204" pitchFamily="34" charset="-122"/>
                <a:ea typeface="微软雅黑" panose="020B0503020204020204" pitchFamily="34" charset="-122"/>
              </a:rPr>
              <a:t>帧</a:t>
            </a:r>
            <a:r>
              <a:rPr lang="zh-CN" altLang="en-US" sz="1100" b="0" i="0">
                <a:solidFill>
                  <a:srgbClr val="121212"/>
                </a:solidFill>
                <a:effectLst/>
                <a:latin typeface="微软雅黑" panose="020B0503020204020204" pitchFamily="34" charset="-122"/>
                <a:ea typeface="微软雅黑" panose="020B0503020204020204" pitchFamily="34" charset="-122"/>
              </a:rPr>
              <a:t>为关键帧</a:t>
            </a:r>
            <a:endParaRPr lang="zh-CN" altLang="en-US" sz="110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22544205-3C86-E747-EE38-BFDB507A36BF}"/>
              </a:ext>
            </a:extLst>
          </p:cNvPr>
          <p:cNvSpPr/>
          <p:nvPr/>
        </p:nvSpPr>
        <p:spPr>
          <a:xfrm>
            <a:off x="574286" y="1004968"/>
            <a:ext cx="9930759"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chemeClr val="tx1"/>
                </a:solidFill>
                <a:latin typeface="微软雅黑" panose="020B0503020204020204" pitchFamily="34" charset="-122"/>
                <a:ea typeface="微软雅黑" panose="020B0503020204020204" pitchFamily="34" charset="-122"/>
              </a:rPr>
              <a:t>ORBSLAM</a:t>
            </a:r>
            <a:r>
              <a:rPr lang="zh-CN" altLang="en-US" b="1" kern="0">
                <a:solidFill>
                  <a:schemeClr val="tx1"/>
                </a:solidFill>
                <a:latin typeface="微软雅黑" panose="020B0503020204020204" pitchFamily="34" charset="-122"/>
                <a:ea typeface="微软雅黑" panose="020B0503020204020204" pitchFamily="34" charset="-122"/>
              </a:rPr>
              <a:t>（</a:t>
            </a:r>
            <a:r>
              <a:rPr lang="en-US" altLang="zh-CN" sz="1400" b="0" i="0">
                <a:solidFill>
                  <a:schemeClr val="tx1"/>
                </a:solidFill>
                <a:effectLst/>
                <a:latin typeface="微软雅黑" panose="020B0503020204020204" pitchFamily="34" charset="-122"/>
                <a:ea typeface="微软雅黑" panose="020B0503020204020204" pitchFamily="34" charset="-122"/>
              </a:rPr>
              <a:t>Oriented FAST and Rotated BRIEF Simultaneous Localization and Mapping</a:t>
            </a:r>
            <a:r>
              <a:rPr lang="zh-CN" altLang="en-US" b="1" kern="0">
                <a:solidFill>
                  <a:schemeClr val="tx1"/>
                </a:solidFill>
                <a:latin typeface="微软雅黑" panose="020B0503020204020204" pitchFamily="34" charset="-122"/>
                <a:ea typeface="微软雅黑" panose="020B0503020204020204" pitchFamily="34" charset="-122"/>
              </a:rPr>
              <a:t>）</a:t>
            </a:r>
            <a:endParaRPr lang="zh-CN" altLang="en-US" b="1" kern="0" dirty="0">
              <a:solidFill>
                <a:schemeClr val="tx1"/>
              </a:solidFill>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065E69E3-9CBF-FF47-CC66-B6A6D3379FE9}"/>
              </a:ext>
            </a:extLst>
          </p:cNvPr>
          <p:cNvSpPr txBox="1"/>
          <p:nvPr/>
        </p:nvSpPr>
        <p:spPr>
          <a:xfrm>
            <a:off x="614680" y="1365259"/>
            <a:ext cx="4206702" cy="276999"/>
          </a:xfrm>
          <a:prstGeom prst="rect">
            <a:avLst/>
          </a:prstGeom>
          <a:noFill/>
        </p:spPr>
        <p:txBody>
          <a:bodyPr wrap="square">
            <a:spAutoFit/>
          </a:bodyPr>
          <a:lstStyle/>
          <a:p>
            <a:r>
              <a:rPr lang="zh-CN" altLang="en-US" sz="1200" b="1" i="0">
                <a:effectLst/>
                <a:latin typeface="微软雅黑" panose="020B0503020204020204" pitchFamily="34" charset="-122"/>
                <a:ea typeface="微软雅黑" panose="020B0503020204020204" pitchFamily="34" charset="-122"/>
              </a:rPr>
              <a:t>概念</a:t>
            </a:r>
            <a:r>
              <a:rPr lang="zh-CN" altLang="en-US" sz="1200" b="0" i="0">
                <a:effectLst/>
                <a:latin typeface="微软雅黑" panose="020B0503020204020204" pitchFamily="34" charset="-122"/>
                <a:ea typeface="微软雅黑" panose="020B0503020204020204" pitchFamily="34" charset="-122"/>
              </a:rPr>
              <a:t>：一种基于</a:t>
            </a:r>
            <a:r>
              <a:rPr lang="en-US" altLang="zh-CN" sz="1200" b="0" i="0">
                <a:effectLst/>
                <a:latin typeface="微软雅黑" panose="020B0503020204020204" pitchFamily="34" charset="-122"/>
                <a:ea typeface="微软雅黑" panose="020B0503020204020204" pitchFamily="34" charset="-122"/>
              </a:rPr>
              <a:t>ORB</a:t>
            </a:r>
            <a:r>
              <a:rPr lang="zh-CN" altLang="en-US" sz="1200" b="0" i="0">
                <a:effectLst/>
                <a:latin typeface="微软雅黑" panose="020B0503020204020204" pitchFamily="34" charset="-122"/>
                <a:ea typeface="微软雅黑" panose="020B0503020204020204" pitchFamily="34" charset="-122"/>
              </a:rPr>
              <a:t>特征点的</a:t>
            </a:r>
            <a:r>
              <a:rPr lang="en-US" altLang="zh-CN" sz="1200" b="0" i="0">
                <a:effectLst/>
                <a:latin typeface="微软雅黑" panose="020B0503020204020204" pitchFamily="34" charset="-122"/>
                <a:ea typeface="微软雅黑" panose="020B0503020204020204" pitchFamily="34" charset="-122"/>
              </a:rPr>
              <a:t>SLAM</a:t>
            </a:r>
            <a:r>
              <a:rPr lang="zh-CN" altLang="en-US" sz="1200" b="0" i="0">
                <a:effectLst/>
                <a:latin typeface="微软雅黑" panose="020B0503020204020204" pitchFamily="34" charset="-122"/>
                <a:ea typeface="微软雅黑" panose="020B0503020204020204" pitchFamily="34" charset="-122"/>
              </a:rPr>
              <a:t>系统</a:t>
            </a:r>
            <a:endParaRPr lang="zh-CN" altLang="en-US" sz="1200">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D611243E-FB0B-C428-FB6D-A5E12CB40398}"/>
              </a:ext>
            </a:extLst>
          </p:cNvPr>
          <p:cNvSpPr/>
          <p:nvPr/>
        </p:nvSpPr>
        <p:spPr>
          <a:xfrm>
            <a:off x="685947" y="1783556"/>
            <a:ext cx="1061372" cy="276999"/>
          </a:xfrm>
          <a:prstGeom prst="rect">
            <a:avLst/>
          </a:prstGeom>
          <a:solidFill>
            <a:srgbClr val="203864"/>
          </a:solidFill>
          <a:ln w="19050">
            <a:noFill/>
          </a:ln>
        </p:spPr>
        <p:txBody>
          <a:bodyPr wrap="square">
            <a:spAutoFit/>
          </a:bodyPr>
          <a:lstStyle/>
          <a:p>
            <a:r>
              <a:rPr lang="zh-CN" altLang="en-US" sz="1200" b="1" i="0">
                <a:solidFill>
                  <a:schemeClr val="bg1"/>
                </a:solidFill>
                <a:effectLst/>
                <a:latin typeface="微软雅黑" panose="020B0503020204020204" pitchFamily="34" charset="-122"/>
                <a:ea typeface="微软雅黑" panose="020B0503020204020204" pitchFamily="34" charset="-122"/>
              </a:rPr>
              <a:t>帧（</a:t>
            </a:r>
            <a:r>
              <a:rPr lang="en-US" altLang="zh-CN" sz="1200" b="1">
                <a:solidFill>
                  <a:schemeClr val="bg1"/>
                </a:solidFill>
                <a:latin typeface="微软雅黑" panose="020B0503020204020204" pitchFamily="34" charset="-122"/>
                <a:ea typeface="微软雅黑" panose="020B0503020204020204" pitchFamily="34" charset="-122"/>
              </a:rPr>
              <a:t>F</a:t>
            </a:r>
            <a:r>
              <a:rPr lang="en-US" altLang="zh-CN" sz="1200" b="1" i="0">
                <a:solidFill>
                  <a:schemeClr val="bg1"/>
                </a:solidFill>
                <a:effectLst/>
                <a:latin typeface="微软雅黑" panose="020B0503020204020204" pitchFamily="34" charset="-122"/>
                <a:ea typeface="微软雅黑" panose="020B0503020204020204" pitchFamily="34" charset="-122"/>
              </a:rPr>
              <a:t>rame</a:t>
            </a:r>
            <a:r>
              <a:rPr lang="zh-CN" altLang="en-US" sz="1200" b="1" i="0">
                <a:solidFill>
                  <a:schemeClr val="bg1"/>
                </a:solidFill>
                <a:effectLst/>
                <a:latin typeface="微软雅黑" panose="020B0503020204020204" pitchFamily="34" charset="-122"/>
                <a:ea typeface="微软雅黑" panose="020B0503020204020204" pitchFamily="34" charset="-122"/>
              </a:rPr>
              <a:t>）</a:t>
            </a:r>
            <a:endParaRPr lang="en-US" altLang="zh-CN" sz="1200" b="0" i="0">
              <a:solidFill>
                <a:schemeClr val="bg1"/>
              </a:solidFill>
              <a:effectLst/>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22D00CD5-3280-246A-19A9-6FB662116BFC}"/>
              </a:ext>
            </a:extLst>
          </p:cNvPr>
          <p:cNvSpPr/>
          <p:nvPr/>
        </p:nvSpPr>
        <p:spPr>
          <a:xfrm>
            <a:off x="662174" y="2413709"/>
            <a:ext cx="1858009" cy="276999"/>
          </a:xfrm>
          <a:prstGeom prst="rect">
            <a:avLst/>
          </a:prstGeom>
          <a:solidFill>
            <a:srgbClr val="203864"/>
          </a:solidFill>
          <a:ln w="19050">
            <a:noFill/>
          </a:ln>
        </p:spPr>
        <p:txBody>
          <a:bodyPr wrap="none">
            <a:spAutoFit/>
          </a:bodyPr>
          <a:lstStyle/>
          <a:p>
            <a:pPr algn="ctr"/>
            <a:r>
              <a:rPr lang="zh-CN" altLang="en-US" sz="1200" b="1">
                <a:solidFill>
                  <a:schemeClr val="bg1"/>
                </a:solidFill>
                <a:latin typeface="微软雅黑" panose="020B0503020204020204" pitchFamily="34" charset="-122"/>
                <a:ea typeface="微软雅黑" panose="020B0503020204020204" pitchFamily="34" charset="-122"/>
              </a:rPr>
              <a:t>关键帧（</a:t>
            </a:r>
            <a:r>
              <a:rPr lang="en-US" altLang="zh-CN" sz="1200" b="1">
                <a:solidFill>
                  <a:schemeClr val="bg1"/>
                </a:solidFill>
                <a:latin typeface="微软雅黑" panose="020B0503020204020204" pitchFamily="34" charset="-122"/>
                <a:ea typeface="微软雅黑" panose="020B0503020204020204" pitchFamily="34" charset="-122"/>
              </a:rPr>
              <a:t> Key Frame </a:t>
            </a:r>
            <a:r>
              <a:rPr lang="zh-CN" altLang="en-US" sz="1200" b="1">
                <a:solidFill>
                  <a:schemeClr val="bg1"/>
                </a:solidFill>
                <a:latin typeface="微软雅黑" panose="020B0503020204020204" pitchFamily="34" charset="-122"/>
                <a:ea typeface="微软雅黑" panose="020B0503020204020204" pitchFamily="34" charset="-122"/>
              </a:rPr>
              <a:t>）</a:t>
            </a:r>
            <a:endParaRPr lang="en-US" altLang="zh-CN" sz="1200" b="0" i="0">
              <a:solidFill>
                <a:schemeClr val="bg1"/>
              </a:solidFill>
              <a:effectLst/>
              <a:latin typeface="微软雅黑" panose="020B0503020204020204" pitchFamily="34" charset="-122"/>
              <a:ea typeface="微软雅黑" panose="020B0503020204020204" pitchFamily="34" charset="-122"/>
            </a:endParaRPr>
          </a:p>
        </p:txBody>
      </p:sp>
      <p:pic>
        <p:nvPicPr>
          <p:cNvPr id="60" name="图片 59">
            <a:extLst>
              <a:ext uri="{FF2B5EF4-FFF2-40B4-BE49-F238E27FC236}">
                <a16:creationId xmlns:a16="http://schemas.microsoft.com/office/drawing/2014/main" id="{B3D4223C-8A00-2F5A-4FEE-BE3EBF157A60}"/>
              </a:ext>
            </a:extLst>
          </p:cNvPr>
          <p:cNvPicPr>
            <a:picLocks noChangeAspect="1"/>
          </p:cNvPicPr>
          <p:nvPr/>
        </p:nvPicPr>
        <p:blipFill>
          <a:blip r:embed="rId4"/>
          <a:stretch>
            <a:fillRect/>
          </a:stretch>
        </p:blipFill>
        <p:spPr>
          <a:xfrm>
            <a:off x="2348611" y="3118944"/>
            <a:ext cx="1331498" cy="678078"/>
          </a:xfrm>
          <a:prstGeom prst="rect">
            <a:avLst/>
          </a:prstGeom>
        </p:spPr>
      </p:pic>
      <p:pic>
        <p:nvPicPr>
          <p:cNvPr id="61" name="图片 60">
            <a:extLst>
              <a:ext uri="{FF2B5EF4-FFF2-40B4-BE49-F238E27FC236}">
                <a16:creationId xmlns:a16="http://schemas.microsoft.com/office/drawing/2014/main" id="{396A910B-2726-2F77-C0DC-AB32D87C4438}"/>
              </a:ext>
            </a:extLst>
          </p:cNvPr>
          <p:cNvPicPr>
            <a:picLocks noChangeAspect="1"/>
          </p:cNvPicPr>
          <p:nvPr/>
        </p:nvPicPr>
        <p:blipFill>
          <a:blip r:embed="rId5"/>
          <a:stretch>
            <a:fillRect/>
          </a:stretch>
        </p:blipFill>
        <p:spPr>
          <a:xfrm>
            <a:off x="3811701" y="3083825"/>
            <a:ext cx="1331498" cy="707196"/>
          </a:xfrm>
          <a:prstGeom prst="rect">
            <a:avLst/>
          </a:prstGeom>
        </p:spPr>
      </p:pic>
      <p:pic>
        <p:nvPicPr>
          <p:cNvPr id="64" name="图片 63" descr="图片包含 日历&#10;&#10;AI 生成的内容可能不正确。">
            <a:extLst>
              <a:ext uri="{FF2B5EF4-FFF2-40B4-BE49-F238E27FC236}">
                <a16:creationId xmlns:a16="http://schemas.microsoft.com/office/drawing/2014/main" id="{70EE90B5-68D1-C021-E36E-C45D1ED7E921}"/>
              </a:ext>
            </a:extLst>
          </p:cNvPr>
          <p:cNvPicPr>
            <a:picLocks noChangeAspect="1"/>
          </p:cNvPicPr>
          <p:nvPr/>
        </p:nvPicPr>
        <p:blipFill>
          <a:blip r:embed="rId6"/>
          <a:stretch>
            <a:fillRect/>
          </a:stretch>
        </p:blipFill>
        <p:spPr>
          <a:xfrm>
            <a:off x="860435" y="3097325"/>
            <a:ext cx="1340832" cy="741927"/>
          </a:xfrm>
          <a:prstGeom prst="rect">
            <a:avLst/>
          </a:prstGeom>
        </p:spPr>
      </p:pic>
      <p:sp>
        <p:nvSpPr>
          <p:cNvPr id="65" name="文本框 64">
            <a:extLst>
              <a:ext uri="{FF2B5EF4-FFF2-40B4-BE49-F238E27FC236}">
                <a16:creationId xmlns:a16="http://schemas.microsoft.com/office/drawing/2014/main" id="{701D10B1-E925-992B-A32B-289CB9B9AE44}"/>
              </a:ext>
            </a:extLst>
          </p:cNvPr>
          <p:cNvSpPr txBox="1"/>
          <p:nvPr/>
        </p:nvSpPr>
        <p:spPr>
          <a:xfrm>
            <a:off x="2760081" y="3824473"/>
            <a:ext cx="300082" cy="230832"/>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帧</a:t>
            </a:r>
            <a:endParaRPr lang="zh-CN" altLang="en-US" sz="1050">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157D0736-D196-E9F8-18E6-C80869FB4C01}"/>
              </a:ext>
            </a:extLst>
          </p:cNvPr>
          <p:cNvSpPr txBox="1"/>
          <p:nvPr/>
        </p:nvSpPr>
        <p:spPr>
          <a:xfrm>
            <a:off x="3988052" y="3831426"/>
            <a:ext cx="747320" cy="230832"/>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帧</a:t>
            </a:r>
            <a:r>
              <a:rPr lang="en-US" altLang="zh-CN" sz="900">
                <a:latin typeface="微软雅黑" panose="020B0503020204020204" pitchFamily="34" charset="-122"/>
                <a:ea typeface="微软雅黑" panose="020B0503020204020204" pitchFamily="34" charset="-122"/>
              </a:rPr>
              <a:t>&amp;</a:t>
            </a:r>
            <a:r>
              <a:rPr lang="zh-CN" altLang="en-US" sz="900">
                <a:latin typeface="微软雅黑" panose="020B0503020204020204" pitchFamily="34" charset="-122"/>
                <a:ea typeface="微软雅黑" panose="020B0503020204020204" pitchFamily="34" charset="-122"/>
              </a:rPr>
              <a:t>关键帧</a:t>
            </a:r>
            <a:endParaRPr lang="zh-CN" altLang="en-US" sz="105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A8B0789-D988-688E-3928-37B733AD96A5}"/>
              </a:ext>
            </a:extLst>
          </p:cNvPr>
          <p:cNvSpPr/>
          <p:nvPr/>
        </p:nvSpPr>
        <p:spPr>
          <a:xfrm>
            <a:off x="687146" y="4368043"/>
            <a:ext cx="1953942" cy="276999"/>
          </a:xfrm>
          <a:prstGeom prst="rect">
            <a:avLst/>
          </a:prstGeom>
          <a:solidFill>
            <a:srgbClr val="203864"/>
          </a:solidFill>
          <a:ln w="19050">
            <a:noFill/>
          </a:ln>
        </p:spPr>
        <p:txBody>
          <a:bodyPr wrap="square">
            <a:spAutoFit/>
          </a:bodyPr>
          <a:lstStyle/>
          <a:p>
            <a:r>
              <a:rPr lang="zh-CN" altLang="en-US" sz="1200" b="1">
                <a:solidFill>
                  <a:schemeClr val="bg1"/>
                </a:solidFill>
                <a:latin typeface="微软雅黑" panose="020B0503020204020204" pitchFamily="34" charset="-122"/>
                <a:ea typeface="微软雅黑" panose="020B0503020204020204" pitchFamily="34" charset="-122"/>
              </a:rPr>
              <a:t>特征点（</a:t>
            </a:r>
            <a:r>
              <a:rPr lang="en-US" altLang="zh-CN" sz="1200" b="1" i="0">
                <a:effectLst/>
                <a:latin typeface="PingFang SC"/>
              </a:rPr>
              <a:t> </a:t>
            </a:r>
            <a:r>
              <a:rPr lang="en-US" altLang="zh-CN" sz="1100" b="1" i="0">
                <a:solidFill>
                  <a:schemeClr val="bg1"/>
                </a:solidFill>
                <a:effectLst/>
                <a:latin typeface="微软雅黑" panose="020B0503020204020204" pitchFamily="34" charset="-122"/>
                <a:ea typeface="微软雅黑" panose="020B0503020204020204" pitchFamily="34" charset="-122"/>
              </a:rPr>
              <a:t>Feature Points </a:t>
            </a:r>
            <a:r>
              <a:rPr lang="zh-CN" altLang="en-US" sz="1200" b="1">
                <a:solidFill>
                  <a:schemeClr val="bg1"/>
                </a:solidFill>
                <a:latin typeface="微软雅黑" panose="020B0503020204020204" pitchFamily="34" charset="-122"/>
                <a:ea typeface="微软雅黑" panose="020B0503020204020204" pitchFamily="34" charset="-122"/>
              </a:rPr>
              <a:t>）</a:t>
            </a:r>
            <a:endParaRPr lang="en-US" altLang="zh-CN" sz="1200" b="0" i="0">
              <a:solidFill>
                <a:schemeClr val="bg1"/>
              </a:solidFill>
              <a:effectLst/>
              <a:latin typeface="微软雅黑" panose="020B0503020204020204" pitchFamily="34" charset="-122"/>
              <a:ea typeface="微软雅黑" panose="020B0503020204020204" pitchFamily="34" charset="-122"/>
            </a:endParaRPr>
          </a:p>
        </p:txBody>
      </p:sp>
      <p:sp>
        <p:nvSpPr>
          <p:cNvPr id="3" name="矩形: 圆顶角 2">
            <a:extLst>
              <a:ext uri="{FF2B5EF4-FFF2-40B4-BE49-F238E27FC236}">
                <a16:creationId xmlns:a16="http://schemas.microsoft.com/office/drawing/2014/main" id="{EE1F3280-39D2-3952-4FE9-DDF709E6DE16}"/>
              </a:ext>
            </a:extLst>
          </p:cNvPr>
          <p:cNvSpPr/>
          <p:nvPr/>
        </p:nvSpPr>
        <p:spPr>
          <a:xfrm>
            <a:off x="798332" y="5144684"/>
            <a:ext cx="883107" cy="914580"/>
          </a:xfrm>
          <a:prstGeom prst="round2Same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A6DF490D-14BE-59D0-8472-919D2AA9971B}"/>
              </a:ext>
            </a:extLst>
          </p:cNvPr>
          <p:cNvSpPr/>
          <p:nvPr/>
        </p:nvSpPr>
        <p:spPr>
          <a:xfrm>
            <a:off x="1112525" y="5448086"/>
            <a:ext cx="254720" cy="2616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B6E0E68B-8B6D-B2D6-A356-CDE41FB716B2}"/>
              </a:ext>
            </a:extLst>
          </p:cNvPr>
          <p:cNvCxnSpPr/>
          <p:nvPr/>
        </p:nvCxnSpPr>
        <p:spPr>
          <a:xfrm flipV="1">
            <a:off x="1365825" y="5301428"/>
            <a:ext cx="100519" cy="14665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FE3FAAED-5A57-63DB-A610-B10A9736EF49}"/>
              </a:ext>
            </a:extLst>
          </p:cNvPr>
          <p:cNvCxnSpPr>
            <a:cxnSpLocks/>
          </p:cNvCxnSpPr>
          <p:nvPr/>
        </p:nvCxnSpPr>
        <p:spPr>
          <a:xfrm flipH="1" flipV="1">
            <a:off x="1010311" y="5301428"/>
            <a:ext cx="102214" cy="14665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7E68EF2-9D68-8D73-7CE6-F4BE0F3D3D8E}"/>
              </a:ext>
            </a:extLst>
          </p:cNvPr>
          <p:cNvCxnSpPr>
            <a:cxnSpLocks/>
          </p:cNvCxnSpPr>
          <p:nvPr/>
        </p:nvCxnSpPr>
        <p:spPr>
          <a:xfrm>
            <a:off x="1358520" y="5704615"/>
            <a:ext cx="104180" cy="15174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4600F59-3D34-C606-F584-88945C746BEE}"/>
              </a:ext>
            </a:extLst>
          </p:cNvPr>
          <p:cNvCxnSpPr>
            <a:cxnSpLocks/>
          </p:cNvCxnSpPr>
          <p:nvPr/>
        </p:nvCxnSpPr>
        <p:spPr>
          <a:xfrm flipH="1">
            <a:off x="997967" y="5712604"/>
            <a:ext cx="118635" cy="14375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圆顶角 21">
            <a:extLst>
              <a:ext uri="{FF2B5EF4-FFF2-40B4-BE49-F238E27FC236}">
                <a16:creationId xmlns:a16="http://schemas.microsoft.com/office/drawing/2014/main" id="{C61A0900-A2F5-953D-59D4-879158F60EC5}"/>
              </a:ext>
            </a:extLst>
          </p:cNvPr>
          <p:cNvSpPr/>
          <p:nvPr/>
        </p:nvSpPr>
        <p:spPr>
          <a:xfrm>
            <a:off x="2146433" y="5144684"/>
            <a:ext cx="883107" cy="914580"/>
          </a:xfrm>
          <a:prstGeom prst="round2Same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CAE215B-B869-F4F1-DEBD-294EB90C1161}"/>
              </a:ext>
            </a:extLst>
          </p:cNvPr>
          <p:cNvSpPr/>
          <p:nvPr/>
        </p:nvSpPr>
        <p:spPr>
          <a:xfrm>
            <a:off x="1995632" y="5450993"/>
            <a:ext cx="254720" cy="26161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609660E9-C471-C5AB-82FE-A46BD9E2F62A}"/>
              </a:ext>
            </a:extLst>
          </p:cNvPr>
          <p:cNvCxnSpPr>
            <a:cxnSpLocks/>
          </p:cNvCxnSpPr>
          <p:nvPr/>
        </p:nvCxnSpPr>
        <p:spPr>
          <a:xfrm>
            <a:off x="2055650" y="5336277"/>
            <a:ext cx="0" cy="491042"/>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矩形: 圆顶角 34">
            <a:extLst>
              <a:ext uri="{FF2B5EF4-FFF2-40B4-BE49-F238E27FC236}">
                <a16:creationId xmlns:a16="http://schemas.microsoft.com/office/drawing/2014/main" id="{4C312534-E26D-3178-C381-9A6349F62D86}"/>
              </a:ext>
            </a:extLst>
          </p:cNvPr>
          <p:cNvSpPr/>
          <p:nvPr/>
        </p:nvSpPr>
        <p:spPr>
          <a:xfrm>
            <a:off x="3400083" y="5144684"/>
            <a:ext cx="883107" cy="914580"/>
          </a:xfrm>
          <a:prstGeom prst="round2Same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箭头连接符 46">
            <a:extLst>
              <a:ext uri="{FF2B5EF4-FFF2-40B4-BE49-F238E27FC236}">
                <a16:creationId xmlns:a16="http://schemas.microsoft.com/office/drawing/2014/main" id="{E9AF38E8-DD1D-21A7-1DCF-B9A4EFCA966D}"/>
              </a:ext>
            </a:extLst>
          </p:cNvPr>
          <p:cNvCxnSpPr>
            <a:cxnSpLocks/>
          </p:cNvCxnSpPr>
          <p:nvPr/>
        </p:nvCxnSpPr>
        <p:spPr>
          <a:xfrm flipH="1">
            <a:off x="1847071" y="5576494"/>
            <a:ext cx="517745" cy="0"/>
          </a:xfrm>
          <a:prstGeom prst="straightConnector1">
            <a:avLst/>
          </a:prstGeom>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1287AA5F-8866-2235-7474-E4D95B8F9D35}"/>
              </a:ext>
            </a:extLst>
          </p:cNvPr>
          <p:cNvCxnSpPr>
            <a:cxnSpLocks/>
          </p:cNvCxnSpPr>
          <p:nvPr/>
        </p:nvCxnSpPr>
        <p:spPr>
          <a:xfrm flipH="1" flipV="1">
            <a:off x="3249314" y="5005401"/>
            <a:ext cx="426120" cy="427242"/>
          </a:xfrm>
          <a:prstGeom prst="straightConnector1">
            <a:avLst/>
          </a:prstGeom>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5498C257-39BD-722E-DA35-25C508AFEE2B}"/>
              </a:ext>
            </a:extLst>
          </p:cNvPr>
          <p:cNvCxnSpPr>
            <a:cxnSpLocks/>
          </p:cNvCxnSpPr>
          <p:nvPr/>
        </p:nvCxnSpPr>
        <p:spPr>
          <a:xfrm flipH="1">
            <a:off x="3248845" y="5005401"/>
            <a:ext cx="426589" cy="446215"/>
          </a:xfrm>
          <a:prstGeom prst="straightConnector1">
            <a:avLst/>
          </a:prstGeom>
          <a:ln>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F9A9C1DA-DE26-294D-0538-BBC7BE2C3C64}"/>
              </a:ext>
            </a:extLst>
          </p:cNvPr>
          <p:cNvSpPr txBox="1"/>
          <p:nvPr/>
        </p:nvSpPr>
        <p:spPr>
          <a:xfrm>
            <a:off x="876578" y="6100592"/>
            <a:ext cx="646331" cy="230832"/>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平坦区块</a:t>
            </a:r>
            <a:endParaRPr lang="zh-CN" altLang="en-US" sz="1050">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D3A1B5DB-7914-D82C-FAFF-C2CB212A7374}"/>
              </a:ext>
            </a:extLst>
          </p:cNvPr>
          <p:cNvSpPr txBox="1"/>
          <p:nvPr/>
        </p:nvSpPr>
        <p:spPr>
          <a:xfrm>
            <a:off x="2188267" y="6100592"/>
            <a:ext cx="646331" cy="230832"/>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边缘区域</a:t>
            </a:r>
            <a:endParaRPr lang="zh-CN" altLang="en-US" sz="105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A09EE59C-EF3B-12B8-A3E4-6F32FA7B9708}"/>
              </a:ext>
            </a:extLst>
          </p:cNvPr>
          <p:cNvSpPr txBox="1"/>
          <p:nvPr/>
        </p:nvSpPr>
        <p:spPr>
          <a:xfrm>
            <a:off x="3499956" y="6106044"/>
            <a:ext cx="646331" cy="230832"/>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角点区域</a:t>
            </a:r>
            <a:endParaRPr lang="zh-CN" altLang="en-US" sz="1050">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D60FFE7F-CFA9-48BF-A054-DF0844EE8A0A}"/>
              </a:ext>
            </a:extLst>
          </p:cNvPr>
          <p:cNvSpPr txBox="1"/>
          <p:nvPr/>
        </p:nvSpPr>
        <p:spPr>
          <a:xfrm>
            <a:off x="685417" y="4685749"/>
            <a:ext cx="3349447" cy="261610"/>
          </a:xfrm>
          <a:prstGeom prst="rect">
            <a:avLst/>
          </a:prstGeom>
          <a:noFill/>
        </p:spPr>
        <p:txBody>
          <a:bodyPr wrap="square">
            <a:spAutoFit/>
          </a:bodyPr>
          <a:lstStyle/>
          <a:p>
            <a:pPr marL="171450" indent="-171450">
              <a:buFont typeface="Arial" panose="020B0604020202020204" pitchFamily="34" charset="0"/>
              <a:buChar char="•"/>
            </a:pPr>
            <a:r>
              <a:rPr lang="zh-CN" altLang="en-US" sz="1100" b="0" i="0">
                <a:solidFill>
                  <a:srgbClr val="121212"/>
                </a:solidFill>
                <a:effectLst/>
                <a:latin typeface="微软雅黑" panose="020B0503020204020204" pitchFamily="34" charset="-122"/>
                <a:ea typeface="微软雅黑" panose="020B0503020204020204" pitchFamily="34" charset="-122"/>
              </a:rPr>
              <a:t>图像中比较</a:t>
            </a:r>
            <a:r>
              <a:rPr lang="zh-CN" altLang="en-US" sz="1100" b="0" i="0">
                <a:solidFill>
                  <a:srgbClr val="C00000"/>
                </a:solidFill>
                <a:effectLst/>
                <a:latin typeface="微软雅黑" panose="020B0503020204020204" pitchFamily="34" charset="-122"/>
                <a:ea typeface="微软雅黑" panose="020B0503020204020204" pitchFamily="34" charset="-122"/>
              </a:rPr>
              <a:t>特别的区域</a:t>
            </a:r>
            <a:r>
              <a:rPr lang="zh-CN" altLang="en-US" sz="1100" b="0" i="0">
                <a:solidFill>
                  <a:srgbClr val="121212"/>
                </a:solidFill>
                <a:effectLst/>
                <a:latin typeface="微软雅黑" panose="020B0503020204020204" pitchFamily="34" charset="-122"/>
                <a:ea typeface="微软雅黑" panose="020B0503020204020204" pitchFamily="34" charset="-122"/>
              </a:rPr>
              <a:t>，由关键点和描述子组成</a:t>
            </a:r>
            <a:endParaRPr lang="zh-CN" altLang="en-US" sz="1100">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3C873EEA-56E4-8BEB-2947-7424E62F544A}"/>
              </a:ext>
            </a:extLst>
          </p:cNvPr>
          <p:cNvSpPr/>
          <p:nvPr/>
        </p:nvSpPr>
        <p:spPr>
          <a:xfrm>
            <a:off x="5658162" y="3891703"/>
            <a:ext cx="800219" cy="276999"/>
          </a:xfrm>
          <a:prstGeom prst="rect">
            <a:avLst/>
          </a:prstGeom>
          <a:solidFill>
            <a:srgbClr val="203864"/>
          </a:solidFill>
          <a:ln w="19050">
            <a:noFill/>
          </a:ln>
        </p:spPr>
        <p:txBody>
          <a:bodyPr wrap="square">
            <a:spAutoFit/>
          </a:bodyPr>
          <a:lstStyle/>
          <a:p>
            <a:r>
              <a:rPr lang="zh-CN" altLang="en-US" sz="1200" b="1">
                <a:solidFill>
                  <a:schemeClr val="bg1"/>
                </a:solidFill>
                <a:latin typeface="微软雅黑" panose="020B0503020204020204" pitchFamily="34" charset="-122"/>
                <a:ea typeface="微软雅黑" panose="020B0503020204020204" pitchFamily="34" charset="-122"/>
              </a:rPr>
              <a:t>共视关系</a:t>
            </a:r>
            <a:endParaRPr lang="en-US" altLang="zh-CN" sz="1200" b="0" i="0">
              <a:solidFill>
                <a:schemeClr val="bg1"/>
              </a:solidFill>
              <a:effectLst/>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0DEDDFB8-D9DC-6803-0827-17022CBB49C0}"/>
              </a:ext>
            </a:extLst>
          </p:cNvPr>
          <p:cNvSpPr/>
          <p:nvPr/>
        </p:nvSpPr>
        <p:spPr>
          <a:xfrm>
            <a:off x="574285" y="1699097"/>
            <a:ext cx="4662731" cy="2474075"/>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7340A91A-2152-FA23-FE2A-B66F6A0CBB6F}"/>
              </a:ext>
            </a:extLst>
          </p:cNvPr>
          <p:cNvSpPr/>
          <p:nvPr/>
        </p:nvSpPr>
        <p:spPr>
          <a:xfrm>
            <a:off x="574286" y="4269386"/>
            <a:ext cx="4662731" cy="2363214"/>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88">
            <a:extLst>
              <a:ext uri="{FF2B5EF4-FFF2-40B4-BE49-F238E27FC236}">
                <a16:creationId xmlns:a16="http://schemas.microsoft.com/office/drawing/2014/main" id="{39C8893A-A83A-79D5-8B0B-BC3DCB453585}"/>
              </a:ext>
            </a:extLst>
          </p:cNvPr>
          <p:cNvSpPr/>
          <p:nvPr/>
        </p:nvSpPr>
        <p:spPr>
          <a:xfrm>
            <a:off x="5652700" y="4548265"/>
            <a:ext cx="805681" cy="276999"/>
          </a:xfrm>
          <a:prstGeom prst="rect">
            <a:avLst/>
          </a:prstGeom>
          <a:solidFill>
            <a:srgbClr val="203864"/>
          </a:solidFill>
          <a:ln w="19050">
            <a:noFill/>
          </a:ln>
        </p:spPr>
        <p:txBody>
          <a:bodyPr wrap="square">
            <a:spAutoFit/>
          </a:bodyPr>
          <a:lstStyle/>
          <a:p>
            <a:pPr algn="ctr"/>
            <a:r>
              <a:rPr lang="zh-CN" altLang="en-US" sz="1200" b="1">
                <a:solidFill>
                  <a:schemeClr val="bg1"/>
                </a:solidFill>
                <a:latin typeface="微软雅黑" panose="020B0503020204020204" pitchFamily="34" charset="-122"/>
                <a:ea typeface="微软雅黑" panose="020B0503020204020204" pitchFamily="34" charset="-122"/>
              </a:rPr>
              <a:t>共视图</a:t>
            </a:r>
            <a:endParaRPr lang="en-US" altLang="zh-CN" sz="1200" b="0" i="0">
              <a:solidFill>
                <a:schemeClr val="bg1"/>
              </a:solidFill>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B7038BB-5690-61E8-5153-89FC49AFBF9C}"/>
              </a:ext>
            </a:extLst>
          </p:cNvPr>
          <p:cNvSpPr txBox="1"/>
          <p:nvPr/>
        </p:nvSpPr>
        <p:spPr>
          <a:xfrm>
            <a:off x="5652700" y="4211625"/>
            <a:ext cx="4887284" cy="261610"/>
          </a:xfrm>
          <a:prstGeom prst="rect">
            <a:avLst/>
          </a:prstGeom>
          <a:noFill/>
        </p:spPr>
        <p:txBody>
          <a:bodyPr wrap="square">
            <a:spAutoFit/>
          </a:bodyPr>
          <a:lstStyle/>
          <a:p>
            <a:pPr marL="171450" indent="-171450">
              <a:buFont typeface="Arial" panose="020B0604020202020204" pitchFamily="34" charset="0"/>
              <a:buChar char="•"/>
            </a:pPr>
            <a:r>
              <a:rPr lang="zh-CN" altLang="en-US" sz="1100">
                <a:latin typeface="微软雅黑" panose="020B0503020204020204" pitchFamily="34" charset="-122"/>
                <a:ea typeface="微软雅黑" panose="020B0503020204020204" pitchFamily="34" charset="-122"/>
              </a:rPr>
              <a:t>当</a:t>
            </a:r>
            <a:r>
              <a:rPr lang="zh-CN" altLang="en-US" sz="1100" b="1">
                <a:latin typeface="微软雅黑" panose="020B0503020204020204" pitchFamily="34" charset="-122"/>
                <a:ea typeface="微软雅黑" panose="020B0503020204020204" pitchFamily="34" charset="-122"/>
              </a:rPr>
              <a:t>一个地图点</a:t>
            </a:r>
            <a:r>
              <a:rPr lang="zh-CN" altLang="en-US" sz="1100">
                <a:latin typeface="微软雅黑" panose="020B0503020204020204" pitchFamily="34" charset="-122"/>
                <a:ea typeface="微软雅黑" panose="020B0503020204020204" pitchFamily="34" charset="-122"/>
              </a:rPr>
              <a:t>被</a:t>
            </a:r>
            <a:r>
              <a:rPr lang="zh-CN" altLang="en-US" sz="1100" b="1">
                <a:latin typeface="微软雅黑" panose="020B0503020204020204" pitchFamily="34" charset="-122"/>
                <a:ea typeface="微软雅黑" panose="020B0503020204020204" pitchFamily="34" charset="-122"/>
              </a:rPr>
              <a:t>多帧观察</a:t>
            </a:r>
            <a:r>
              <a:rPr lang="zh-CN" altLang="en-US" sz="1100">
                <a:latin typeface="微软雅黑" panose="020B0503020204020204" pitchFamily="34" charset="-122"/>
                <a:ea typeface="微软雅黑" panose="020B0503020204020204" pitchFamily="34" charset="-122"/>
              </a:rPr>
              <a:t>到时，这几帧有基于该地图点的共视关系</a:t>
            </a:r>
          </a:p>
        </p:txBody>
      </p:sp>
      <p:sp>
        <p:nvSpPr>
          <p:cNvPr id="14" name="文本框 13">
            <a:extLst>
              <a:ext uri="{FF2B5EF4-FFF2-40B4-BE49-F238E27FC236}">
                <a16:creationId xmlns:a16="http://schemas.microsoft.com/office/drawing/2014/main" id="{00A657E2-E18E-A63B-F879-A108EC65E9F0}"/>
              </a:ext>
            </a:extLst>
          </p:cNvPr>
          <p:cNvSpPr txBox="1"/>
          <p:nvPr/>
        </p:nvSpPr>
        <p:spPr>
          <a:xfrm>
            <a:off x="5652700" y="4842891"/>
            <a:ext cx="5394491" cy="261610"/>
          </a:xfrm>
          <a:prstGeom prst="rect">
            <a:avLst/>
          </a:prstGeom>
          <a:noFill/>
        </p:spPr>
        <p:txBody>
          <a:bodyPr wrap="square">
            <a:spAutoFit/>
          </a:bodyPr>
          <a:lstStyle/>
          <a:p>
            <a:pPr marL="171450" indent="-171450" algn="just">
              <a:buFont typeface="Arial" panose="020B0604020202020204" pitchFamily="34" charset="0"/>
              <a:buChar char="•"/>
            </a:pPr>
            <a:r>
              <a:rPr lang="zh-CN" altLang="en-US" sz="1100">
                <a:latin typeface="微软雅黑" panose="020B0503020204020204" pitchFamily="34" charset="-122"/>
                <a:ea typeface="微软雅黑" panose="020B0503020204020204" pitchFamily="34" charset="-122"/>
              </a:rPr>
              <a:t>基于共视关系产生的一种无向有权图，</a:t>
            </a:r>
            <a:r>
              <a:rPr lang="zh-CN" altLang="en-US" sz="1100" b="1">
                <a:latin typeface="微软雅黑" panose="020B0503020204020204" pitchFamily="34" charset="-122"/>
                <a:ea typeface="微软雅黑" panose="020B0503020204020204" pitchFamily="34" charset="-122"/>
              </a:rPr>
              <a:t>节点</a:t>
            </a:r>
            <a:r>
              <a:rPr lang="zh-CN" altLang="en-US" sz="1100">
                <a:latin typeface="微软雅黑" panose="020B0503020204020204" pitchFamily="34" charset="-122"/>
                <a:ea typeface="微软雅黑" panose="020B0503020204020204" pitchFamily="34" charset="-122"/>
              </a:rPr>
              <a:t>表示</a:t>
            </a:r>
            <a:r>
              <a:rPr lang="zh-CN" altLang="en-US" sz="1100" b="1">
                <a:latin typeface="微软雅黑" panose="020B0503020204020204" pitchFamily="34" charset="-122"/>
                <a:ea typeface="微软雅黑" panose="020B0503020204020204" pitchFamily="34" charset="-122"/>
              </a:rPr>
              <a:t>关键帧</a:t>
            </a:r>
            <a:r>
              <a:rPr lang="zh-CN" altLang="en-US" sz="1100">
                <a:latin typeface="微软雅黑" panose="020B0503020204020204" pitchFamily="34" charset="-122"/>
                <a:ea typeface="微软雅黑" panose="020B0503020204020204" pitchFamily="34" charset="-122"/>
              </a:rPr>
              <a:t>，</a:t>
            </a:r>
            <a:r>
              <a:rPr lang="zh-CN" altLang="zh-CN" sz="1100" b="1">
                <a:effectLst/>
                <a:latin typeface="微软雅黑" panose="020B0503020204020204" pitchFamily="34" charset="-122"/>
                <a:ea typeface="微软雅黑" panose="020B0503020204020204" pitchFamily="34" charset="-122"/>
                <a:cs typeface="Times New Roman" panose="02020603050405020304" pitchFamily="18" charset="0"/>
              </a:rPr>
              <a:t>共视</a:t>
            </a:r>
            <a:r>
              <a:rPr lang="zh-CN" altLang="zh-CN" sz="1100">
                <a:effectLst/>
                <a:latin typeface="微软雅黑" panose="020B0503020204020204" pitchFamily="34" charset="-122"/>
                <a:ea typeface="微软雅黑" panose="020B0503020204020204" pitchFamily="34" charset="-122"/>
                <a:cs typeface="Times New Roman" panose="02020603050405020304" pitchFamily="18" charset="0"/>
              </a:rPr>
              <a:t>关系用</a:t>
            </a:r>
            <a:r>
              <a:rPr lang="zh-CN" altLang="zh-CN" sz="1100" b="1">
                <a:effectLst/>
                <a:latin typeface="微软雅黑" panose="020B0503020204020204" pitchFamily="34" charset="-122"/>
                <a:ea typeface="微软雅黑" panose="020B0503020204020204" pitchFamily="34" charset="-122"/>
                <a:cs typeface="Times New Roman" panose="02020603050405020304" pitchFamily="18" charset="0"/>
              </a:rPr>
              <a:t>边</a:t>
            </a:r>
            <a:r>
              <a:rPr lang="zh-CN" altLang="en-US" sz="1100">
                <a:effectLst/>
                <a:latin typeface="微软雅黑" panose="020B0503020204020204" pitchFamily="34" charset="-122"/>
                <a:ea typeface="微软雅黑" panose="020B0503020204020204" pitchFamily="34" charset="-122"/>
                <a:cs typeface="Times New Roman" panose="02020603050405020304" pitchFamily="18" charset="0"/>
              </a:rPr>
              <a:t>表示</a:t>
            </a:r>
            <a:endParaRPr lang="zh-CN" altLang="en-US" sz="110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B0E47BDC-BAF1-AADC-DE67-9AD1F5648369}"/>
              </a:ext>
            </a:extLst>
          </p:cNvPr>
          <p:cNvSpPr txBox="1"/>
          <p:nvPr/>
        </p:nvSpPr>
        <p:spPr>
          <a:xfrm>
            <a:off x="6353143" y="6341170"/>
            <a:ext cx="862737" cy="230832"/>
          </a:xfrm>
          <a:prstGeom prst="rect">
            <a:avLst/>
          </a:prstGeom>
          <a:noFill/>
        </p:spPr>
        <p:txBody>
          <a:bodyPr wrap="square" rtlCol="0">
            <a:spAutoFit/>
          </a:bodyPr>
          <a:lstStyle/>
          <a:p>
            <a:r>
              <a:rPr lang="zh-CN" altLang="en-US" sz="900">
                <a:latin typeface="微软雅黑" panose="020B0503020204020204" pitchFamily="34" charset="-122"/>
                <a:ea typeface="微软雅黑" panose="020B0503020204020204" pitchFamily="34" charset="-122"/>
              </a:rPr>
              <a:t>地图点</a:t>
            </a:r>
            <a:r>
              <a:rPr lang="en-US" altLang="zh-CN" sz="900">
                <a:latin typeface="微软雅黑" panose="020B0503020204020204" pitchFamily="34" charset="-122"/>
                <a:ea typeface="微软雅黑" panose="020B0503020204020204" pitchFamily="34" charset="-122"/>
              </a:rPr>
              <a:t>&amp;</a:t>
            </a:r>
            <a:r>
              <a:rPr lang="zh-CN" altLang="en-US" sz="900">
                <a:latin typeface="微软雅黑" panose="020B0503020204020204" pitchFamily="34" charset="-122"/>
                <a:ea typeface="微软雅黑" panose="020B0503020204020204" pitchFamily="34" charset="-122"/>
              </a:rPr>
              <a:t>共视</a:t>
            </a:r>
            <a:endParaRPr lang="zh-CN" altLang="en-US" sz="105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9B189F2A-6680-80CA-BBDF-43BE1C8CB293}"/>
              </a:ext>
            </a:extLst>
          </p:cNvPr>
          <p:cNvPicPr>
            <a:picLocks noChangeAspect="1"/>
          </p:cNvPicPr>
          <p:nvPr/>
        </p:nvPicPr>
        <p:blipFill>
          <a:blip r:embed="rId7"/>
          <a:stretch>
            <a:fillRect/>
          </a:stretch>
        </p:blipFill>
        <p:spPr>
          <a:xfrm>
            <a:off x="5847341" y="5536195"/>
            <a:ext cx="2173260" cy="705309"/>
          </a:xfrm>
          <a:prstGeom prst="rect">
            <a:avLst/>
          </a:prstGeom>
        </p:spPr>
      </p:pic>
      <p:pic>
        <p:nvPicPr>
          <p:cNvPr id="23" name="图片 22">
            <a:extLst>
              <a:ext uri="{FF2B5EF4-FFF2-40B4-BE49-F238E27FC236}">
                <a16:creationId xmlns:a16="http://schemas.microsoft.com/office/drawing/2014/main" id="{530DC22B-0956-40AE-3CF9-ADE7C3FCE5CD}"/>
              </a:ext>
            </a:extLst>
          </p:cNvPr>
          <p:cNvPicPr>
            <a:picLocks noChangeAspect="1"/>
          </p:cNvPicPr>
          <p:nvPr/>
        </p:nvPicPr>
        <p:blipFill>
          <a:blip r:embed="rId8"/>
          <a:stretch>
            <a:fillRect/>
          </a:stretch>
        </p:blipFill>
        <p:spPr>
          <a:xfrm>
            <a:off x="8563437" y="5538086"/>
            <a:ext cx="1854262" cy="711624"/>
          </a:xfrm>
          <a:prstGeom prst="rect">
            <a:avLst/>
          </a:prstGeom>
        </p:spPr>
      </p:pic>
      <p:sp>
        <p:nvSpPr>
          <p:cNvPr id="25" name="文本框 24">
            <a:extLst>
              <a:ext uri="{FF2B5EF4-FFF2-40B4-BE49-F238E27FC236}">
                <a16:creationId xmlns:a16="http://schemas.microsoft.com/office/drawing/2014/main" id="{2C3DFC5A-72F4-477B-06D2-05F96601E379}"/>
              </a:ext>
            </a:extLst>
          </p:cNvPr>
          <p:cNvSpPr txBox="1"/>
          <p:nvPr/>
        </p:nvSpPr>
        <p:spPr>
          <a:xfrm>
            <a:off x="9261445" y="6326391"/>
            <a:ext cx="530915" cy="230832"/>
          </a:xfrm>
          <a:prstGeom prst="rect">
            <a:avLst/>
          </a:prstGeom>
          <a:noFill/>
        </p:spPr>
        <p:txBody>
          <a:bodyPr wrap="square" rtlCol="0">
            <a:spAutoFit/>
          </a:bodyPr>
          <a:lstStyle/>
          <a:p>
            <a:r>
              <a:rPr lang="zh-CN" altLang="en-US" sz="900">
                <a:latin typeface="微软雅黑" panose="020B0503020204020204" pitchFamily="34" charset="-122"/>
                <a:ea typeface="微软雅黑" panose="020B0503020204020204" pitchFamily="34" charset="-122"/>
              </a:rPr>
              <a:t>共视图</a:t>
            </a:r>
            <a:endParaRPr lang="zh-CN" altLang="en-US" sz="105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0AC9CF07-22B6-4AFF-FD5B-794D915E8687}"/>
              </a:ext>
            </a:extLst>
          </p:cNvPr>
          <p:cNvSpPr txBox="1"/>
          <p:nvPr/>
        </p:nvSpPr>
        <p:spPr>
          <a:xfrm>
            <a:off x="5646158" y="5073362"/>
            <a:ext cx="2880253" cy="261610"/>
          </a:xfrm>
          <a:prstGeom prst="rect">
            <a:avLst/>
          </a:prstGeom>
          <a:noFill/>
        </p:spPr>
        <p:txBody>
          <a:bodyPr wrap="square">
            <a:spAutoFit/>
          </a:bodyPr>
          <a:lstStyle/>
          <a:p>
            <a:pPr marL="171450" indent="-171450" algn="just">
              <a:buFont typeface="Arial" panose="020B0604020202020204" pitchFamily="34" charset="0"/>
              <a:buChar char="•"/>
            </a:pPr>
            <a:r>
              <a:rPr lang="zh-CN" altLang="en-US" sz="1100">
                <a:latin typeface="微软雅黑" panose="020B0503020204020204" pitchFamily="34" charset="-122"/>
                <a:ea typeface="微软雅黑" panose="020B0503020204020204" pitchFamily="34" charset="-122"/>
              </a:rPr>
              <a:t>共视关系的点的数目表示边的权重</a:t>
            </a:r>
          </a:p>
        </p:txBody>
      </p:sp>
      <p:sp>
        <p:nvSpPr>
          <p:cNvPr id="31" name="矩形 30">
            <a:extLst>
              <a:ext uri="{FF2B5EF4-FFF2-40B4-BE49-F238E27FC236}">
                <a16:creationId xmlns:a16="http://schemas.microsoft.com/office/drawing/2014/main" id="{726E9763-10D2-DB9D-67B8-4FBFD031CAFB}"/>
              </a:ext>
            </a:extLst>
          </p:cNvPr>
          <p:cNvSpPr/>
          <p:nvPr/>
        </p:nvSpPr>
        <p:spPr>
          <a:xfrm>
            <a:off x="5664369" y="1782288"/>
            <a:ext cx="1687045" cy="276999"/>
          </a:xfrm>
          <a:prstGeom prst="rect">
            <a:avLst/>
          </a:prstGeom>
          <a:solidFill>
            <a:srgbClr val="203864"/>
          </a:solidFill>
          <a:ln w="19050">
            <a:noFill/>
          </a:ln>
        </p:spPr>
        <p:txBody>
          <a:bodyPr wrap="square">
            <a:spAutoFit/>
          </a:bodyPr>
          <a:lstStyle/>
          <a:p>
            <a:pPr algn="ctr"/>
            <a:r>
              <a:rPr lang="zh-CN" altLang="en-US" sz="1200" b="1">
                <a:solidFill>
                  <a:schemeClr val="bg1"/>
                </a:solidFill>
                <a:latin typeface="微软雅黑" panose="020B0503020204020204" pitchFamily="34" charset="-122"/>
                <a:ea typeface="微软雅黑" panose="020B0503020204020204" pitchFamily="34" charset="-122"/>
              </a:rPr>
              <a:t>地图点（</a:t>
            </a:r>
            <a:r>
              <a:rPr lang="en-US" altLang="zh-CN" sz="1200" b="1" i="0">
                <a:effectLst/>
                <a:latin typeface="PingFang SC"/>
              </a:rPr>
              <a:t> </a:t>
            </a:r>
            <a:r>
              <a:rPr lang="en-US" altLang="zh-CN" sz="1200" b="1" i="0">
                <a:solidFill>
                  <a:schemeClr val="bg1"/>
                </a:solidFill>
                <a:effectLst/>
                <a:latin typeface="PingFang SC"/>
              </a:rPr>
              <a:t>Map Points </a:t>
            </a:r>
            <a:r>
              <a:rPr lang="zh-CN" altLang="en-US" sz="1200" b="1">
                <a:solidFill>
                  <a:schemeClr val="bg1"/>
                </a:solidFill>
                <a:latin typeface="微软雅黑" panose="020B0503020204020204" pitchFamily="34" charset="-122"/>
                <a:ea typeface="微软雅黑" panose="020B0503020204020204" pitchFamily="34" charset="-122"/>
              </a:rPr>
              <a:t>）</a:t>
            </a:r>
            <a:endParaRPr lang="en-US" altLang="zh-CN" sz="1200" b="0" i="0">
              <a:solidFill>
                <a:schemeClr val="bg1"/>
              </a:solidFill>
              <a:effectLst/>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152BCD1B-1D87-6426-4761-26FA11394294}"/>
              </a:ext>
            </a:extLst>
          </p:cNvPr>
          <p:cNvSpPr txBox="1"/>
          <p:nvPr/>
        </p:nvSpPr>
        <p:spPr>
          <a:xfrm>
            <a:off x="5644809" y="2102210"/>
            <a:ext cx="4887284" cy="261610"/>
          </a:xfrm>
          <a:prstGeom prst="rect">
            <a:avLst/>
          </a:prstGeom>
          <a:noFill/>
        </p:spPr>
        <p:txBody>
          <a:bodyPr wrap="square">
            <a:spAutoFit/>
          </a:bodyPr>
          <a:lstStyle/>
          <a:p>
            <a:pPr marL="171450" indent="-171450">
              <a:buFont typeface="Arial" panose="020B0604020202020204" pitchFamily="34" charset="0"/>
              <a:buChar char="•"/>
            </a:pPr>
            <a:r>
              <a:rPr lang="zh-CN" altLang="en-US" sz="1100">
                <a:latin typeface="微软雅黑" panose="020B0503020204020204" pitchFamily="34" charset="-122"/>
                <a:ea typeface="微软雅黑" panose="020B0503020204020204" pitchFamily="34" charset="-122"/>
              </a:rPr>
              <a:t>地图点是三维点，本质是特征点（二维）的三维空间投影</a:t>
            </a:r>
          </a:p>
        </p:txBody>
      </p:sp>
      <p:pic>
        <p:nvPicPr>
          <p:cNvPr id="38" name="图片 37">
            <a:extLst>
              <a:ext uri="{FF2B5EF4-FFF2-40B4-BE49-F238E27FC236}">
                <a16:creationId xmlns:a16="http://schemas.microsoft.com/office/drawing/2014/main" id="{EDA07287-6EF8-E401-889A-6662F26E35AB}"/>
              </a:ext>
            </a:extLst>
          </p:cNvPr>
          <p:cNvPicPr>
            <a:picLocks noChangeAspect="1"/>
          </p:cNvPicPr>
          <p:nvPr/>
        </p:nvPicPr>
        <p:blipFill>
          <a:blip r:embed="rId9"/>
          <a:stretch>
            <a:fillRect/>
          </a:stretch>
        </p:blipFill>
        <p:spPr>
          <a:xfrm>
            <a:off x="6197066" y="2668689"/>
            <a:ext cx="1018814" cy="681326"/>
          </a:xfrm>
          <a:prstGeom prst="rect">
            <a:avLst/>
          </a:prstGeom>
        </p:spPr>
      </p:pic>
      <p:sp>
        <p:nvSpPr>
          <p:cNvPr id="39" name="矩形 38">
            <a:extLst>
              <a:ext uri="{FF2B5EF4-FFF2-40B4-BE49-F238E27FC236}">
                <a16:creationId xmlns:a16="http://schemas.microsoft.com/office/drawing/2014/main" id="{49A73202-20CA-323B-A445-AB870E10B52D}"/>
              </a:ext>
            </a:extLst>
          </p:cNvPr>
          <p:cNvSpPr/>
          <p:nvPr/>
        </p:nvSpPr>
        <p:spPr>
          <a:xfrm>
            <a:off x="5414490" y="3839252"/>
            <a:ext cx="5465478" cy="2815548"/>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F8F2F65B-8F2C-5D2B-016A-43FB66156288}"/>
              </a:ext>
            </a:extLst>
          </p:cNvPr>
          <p:cNvSpPr/>
          <p:nvPr/>
        </p:nvSpPr>
        <p:spPr>
          <a:xfrm>
            <a:off x="5412664" y="1699097"/>
            <a:ext cx="5465478" cy="2101338"/>
          </a:xfrm>
          <a:prstGeom prst="rect">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a:extLst>
              <a:ext uri="{FF2B5EF4-FFF2-40B4-BE49-F238E27FC236}">
                <a16:creationId xmlns:a16="http://schemas.microsoft.com/office/drawing/2014/main" id="{9FF9170C-EFB2-BCBE-A12E-E4F1E0F9AA4B}"/>
              </a:ext>
            </a:extLst>
          </p:cNvPr>
          <p:cNvSpPr txBox="1"/>
          <p:nvPr/>
        </p:nvSpPr>
        <p:spPr>
          <a:xfrm>
            <a:off x="6884207" y="3443171"/>
            <a:ext cx="978153" cy="230832"/>
          </a:xfrm>
          <a:prstGeom prst="rect">
            <a:avLst/>
          </a:prstGeom>
          <a:noFill/>
        </p:spPr>
        <p:txBody>
          <a:bodyPr wrap="none" rtlCol="0">
            <a:spAutoFit/>
          </a:bodyPr>
          <a:lstStyle/>
          <a:p>
            <a:r>
              <a:rPr lang="zh-CN" altLang="en-US" sz="900">
                <a:latin typeface="微软雅黑" panose="020B0503020204020204" pitchFamily="34" charset="-122"/>
                <a:ea typeface="微软雅黑" panose="020B0503020204020204" pitchFamily="34" charset="-122"/>
              </a:rPr>
              <a:t>特征点</a:t>
            </a:r>
            <a:r>
              <a:rPr lang="en-US" altLang="zh-CN" sz="900">
                <a:latin typeface="微软雅黑" panose="020B0503020204020204" pitchFamily="34" charset="-122"/>
                <a:ea typeface="微软雅黑" panose="020B0503020204020204" pitchFamily="34" charset="-122"/>
              </a:rPr>
              <a:t>&amp;</a:t>
            </a:r>
            <a:r>
              <a:rPr lang="zh-CN" altLang="en-US" sz="900">
                <a:latin typeface="微软雅黑" panose="020B0503020204020204" pitchFamily="34" charset="-122"/>
                <a:ea typeface="微软雅黑" panose="020B0503020204020204" pitchFamily="34" charset="-122"/>
              </a:rPr>
              <a:t>空间点</a:t>
            </a:r>
            <a:endParaRPr lang="zh-CN" altLang="en-US" sz="1050">
              <a:latin typeface="微软雅黑" panose="020B0503020204020204" pitchFamily="34" charset="-122"/>
              <a:ea typeface="微软雅黑" panose="020B0503020204020204" pitchFamily="34" charset="-122"/>
            </a:endParaRPr>
          </a:p>
        </p:txBody>
      </p:sp>
      <p:sp>
        <p:nvSpPr>
          <p:cNvPr id="7" name="灯片编号占位符 2">
            <a:extLst>
              <a:ext uri="{FF2B5EF4-FFF2-40B4-BE49-F238E27FC236}">
                <a16:creationId xmlns:a16="http://schemas.microsoft.com/office/drawing/2014/main" id="{7F3BBE70-1ACC-FBE7-E319-E265034CAD11}"/>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7</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1473166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2C84D-367B-BA12-191B-6D52FFCC039F}"/>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D38068C4-8422-4564-B005-0B7C926B761A}"/>
              </a:ext>
            </a:extLst>
          </p:cNvPr>
          <p:cNvSpPr/>
          <p:nvPr/>
        </p:nvSpPr>
        <p:spPr>
          <a:xfrm>
            <a:off x="498836" y="1045525"/>
            <a:ext cx="2477120"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rgbClr val="002060"/>
                </a:solidFill>
                <a:latin typeface="微软雅黑" panose="020B0503020204020204" pitchFamily="34" charset="-122"/>
                <a:ea typeface="微软雅黑" panose="020B0503020204020204" pitchFamily="34" charset="-122"/>
              </a:rPr>
              <a:t>ORBSLAM</a:t>
            </a:r>
            <a:r>
              <a:rPr lang="zh-CN" altLang="en-US" b="1" kern="0">
                <a:solidFill>
                  <a:srgbClr val="002060"/>
                </a:solidFill>
                <a:latin typeface="微软雅黑" panose="020B0503020204020204" pitchFamily="34" charset="-122"/>
                <a:ea typeface="微软雅黑" panose="020B0503020204020204" pitchFamily="34" charset="-122"/>
              </a:rPr>
              <a:t>技术框架</a:t>
            </a:r>
            <a:endParaRPr lang="zh-CN" altLang="en-US" b="1" kern="0" dirty="0">
              <a:solidFill>
                <a:srgbClr val="00206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046F4CDB-B778-E5CD-DF05-26B9F6F41CA2}"/>
              </a:ext>
            </a:extLst>
          </p:cNvPr>
          <p:cNvSpPr txBox="1"/>
          <p:nvPr/>
        </p:nvSpPr>
        <p:spPr>
          <a:xfrm>
            <a:off x="4419391" y="1585555"/>
            <a:ext cx="2659323" cy="271934"/>
          </a:xfrm>
          <a:prstGeom prst="rect">
            <a:avLst/>
          </a:prstGeom>
          <a:noFill/>
        </p:spPr>
        <p:txBody>
          <a:bodyPr wrap="square">
            <a:spAutoFit/>
          </a:bodyPr>
          <a:lstStyle/>
          <a:p>
            <a:pPr marL="171450" lvl="0" indent="-171450">
              <a:lnSpc>
                <a:spcPct val="115000"/>
              </a:lnSpc>
              <a:spcAft>
                <a:spcPts val="800"/>
              </a:spcAft>
              <a:buSzPts val="1000"/>
              <a:buFont typeface="Arial" panose="020B0604020202020204" pitchFamily="34" charset="0"/>
              <a:buChar char="•"/>
              <a:tabLst>
                <a:tab pos="457200" algn="l"/>
              </a:tabLst>
            </a:pPr>
            <a:r>
              <a:rPr lang="zh-CN" altLang="zh-CN" sz="1050" kern="100">
                <a:effectLst/>
                <a:latin typeface="微软雅黑" panose="020B0503020204020204" pitchFamily="34" charset="-122"/>
                <a:ea typeface="微软雅黑" panose="020B0503020204020204" pitchFamily="34" charset="-122"/>
                <a:cs typeface="Times New Roman" panose="02020603050405020304" pitchFamily="18" charset="0"/>
              </a:rPr>
              <a:t>对于新读取的帧，提取</a:t>
            </a:r>
            <a:r>
              <a:rPr lang="en-US" altLang="zh-CN" sz="1050" kern="10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050"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ORB </a:t>
            </a:r>
            <a:r>
              <a:rPr lang="zh-CN" altLang="zh-CN" sz="1050"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特征</a:t>
            </a:r>
            <a:endParaRPr lang="zh-CN" altLang="zh-CN" sz="1200"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AA2EBE3-C958-8CDC-BDA3-9E25F04D5910}"/>
                  </a:ext>
                </a:extLst>
              </p:cNvPr>
              <p:cNvSpPr txBox="1"/>
              <p:nvPr/>
            </p:nvSpPr>
            <p:spPr>
              <a:xfrm>
                <a:off x="4746465" y="6113032"/>
                <a:ext cx="6405994" cy="246221"/>
              </a:xfrm>
              <a:prstGeom prst="rect">
                <a:avLst/>
              </a:prstGeom>
              <a:noFill/>
            </p:spPr>
            <p:txBody>
              <a:bodyPr wrap="square">
                <a:spAutoFit/>
              </a:bodyPr>
              <a:lstStyle/>
              <a:p>
                <a:r>
                  <a:rPr lang="zh-CN" altLang="en-US" sz="1000">
                    <a:latin typeface="微软雅黑" panose="020B0503020204020204" pitchFamily="34" charset="-122"/>
                    <a:ea typeface="微软雅黑" panose="020B0503020204020204" pitchFamily="34" charset="-122"/>
                  </a:rPr>
                  <a:t>以关键点为中心，在窗口</a:t>
                </a:r>
                <a14:m>
                  <m:oMath xmlns:m="http://schemas.openxmlformats.org/officeDocument/2006/math">
                    <m:r>
                      <a:rPr lang="en-US" altLang="zh-CN" sz="1000" b="0" i="1" smtClean="0">
                        <a:latin typeface="Cambria Math" panose="02040503050406030204" pitchFamily="18" charset="0"/>
                        <a:ea typeface="微软雅黑" panose="020B0503020204020204" pitchFamily="34" charset="-122"/>
                      </a:rPr>
                      <m:t>𝑝</m:t>
                    </m:r>
                  </m:oMath>
                </a14:m>
                <a:r>
                  <a:rPr lang="zh-CN" altLang="en-US" sz="1000">
                    <a:latin typeface="微软雅黑" panose="020B0503020204020204" pitchFamily="34" charset="-122"/>
                    <a:ea typeface="微软雅黑" panose="020B0503020204020204" pitchFamily="34" charset="-122"/>
                  </a:rPr>
                  <a:t>内随机选取</a:t>
                </a:r>
                <a14:m>
                  <m:oMath xmlns:m="http://schemas.openxmlformats.org/officeDocument/2006/math">
                    <m:r>
                      <a:rPr lang="en-US" altLang="zh-CN" sz="1000" b="0" i="1" smtClean="0">
                        <a:latin typeface="Cambria Math" panose="02040503050406030204" pitchFamily="18" charset="0"/>
                        <a:ea typeface="微软雅黑" panose="020B0503020204020204" pitchFamily="34" charset="-122"/>
                      </a:rPr>
                      <m:t>𝑛</m:t>
                    </m:r>
                  </m:oMath>
                </a14:m>
                <a:r>
                  <a:rPr lang="zh-CN" altLang="en-US" sz="1000">
                    <a:latin typeface="微软雅黑" panose="020B0503020204020204" pitchFamily="34" charset="-122"/>
                    <a:ea typeface="微软雅黑" panose="020B0503020204020204" pitchFamily="34" charset="-122"/>
                  </a:rPr>
                  <a:t>对点，每对点比较二者像素大小</a:t>
                </a:r>
              </a:p>
            </p:txBody>
          </p:sp>
        </mc:Choice>
        <mc:Fallback xmlns="">
          <p:sp>
            <p:nvSpPr>
              <p:cNvPr id="15" name="文本框 14">
                <a:extLst>
                  <a:ext uri="{FF2B5EF4-FFF2-40B4-BE49-F238E27FC236}">
                    <a16:creationId xmlns:a16="http://schemas.microsoft.com/office/drawing/2014/main" id="{7AA2EBE3-C958-8CDC-BDA3-9E25F04D5910}"/>
                  </a:ext>
                </a:extLst>
              </p:cNvPr>
              <p:cNvSpPr txBox="1">
                <a:spLocks noRot="1" noChangeAspect="1" noMove="1" noResize="1" noEditPoints="1" noAdjustHandles="1" noChangeArrowheads="1" noChangeShapeType="1" noTextEdit="1"/>
              </p:cNvSpPr>
              <p:nvPr/>
            </p:nvSpPr>
            <p:spPr>
              <a:xfrm>
                <a:off x="4746465" y="6113032"/>
                <a:ext cx="6405994" cy="246221"/>
              </a:xfrm>
              <a:prstGeom prst="rect">
                <a:avLst/>
              </a:prstGeom>
              <a:blipFill>
                <a:blip r:embed="rId3"/>
                <a:stretch>
                  <a:fillRect b="-12500"/>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DE3138FB-508D-BC81-1A9F-598596B63B12}"/>
              </a:ext>
            </a:extLst>
          </p:cNvPr>
          <p:cNvSpPr txBox="1"/>
          <p:nvPr/>
        </p:nvSpPr>
        <p:spPr>
          <a:xfrm>
            <a:off x="5999959" y="1904057"/>
            <a:ext cx="3128801" cy="651845"/>
          </a:xfrm>
          <a:prstGeom prst="rect">
            <a:avLst/>
          </a:prstGeom>
          <a:noFill/>
        </p:spPr>
        <p:txBody>
          <a:bodyPr wrap="square">
            <a:spAutoFit/>
          </a:bodyPr>
          <a:lstStyle/>
          <a:p>
            <a:pPr marL="171450" indent="-171450">
              <a:lnSpc>
                <a:spcPts val="1500"/>
              </a:lnSpc>
              <a:buFont typeface="Arial" panose="020B0604020202020204" pitchFamily="34" charset="0"/>
              <a:buChar char="•"/>
            </a:pPr>
            <a:r>
              <a:rPr lang="en-US" altLang="zh-CN" sz="1000" b="0" i="0">
                <a:solidFill>
                  <a:srgbClr val="000000"/>
                </a:solidFill>
                <a:effectLst/>
                <a:latin typeface="微软雅黑" panose="020B0503020204020204" pitchFamily="34" charset="-122"/>
                <a:ea typeface="微软雅黑" panose="020B0503020204020204" pitchFamily="34" charset="-122"/>
              </a:rPr>
              <a:t>ORB</a:t>
            </a:r>
            <a:r>
              <a:rPr lang="zh-CN" altLang="en-US" sz="1000" b="0" i="0">
                <a:solidFill>
                  <a:srgbClr val="000000"/>
                </a:solidFill>
                <a:effectLst/>
                <a:latin typeface="微软雅黑" panose="020B0503020204020204" pitchFamily="34" charset="-122"/>
                <a:ea typeface="微软雅黑" panose="020B0503020204020204" pitchFamily="34" charset="-122"/>
              </a:rPr>
              <a:t>特征点由</a:t>
            </a:r>
            <a:r>
              <a:rPr lang="zh-CN" altLang="en-US" sz="1000" b="1" i="0">
                <a:solidFill>
                  <a:srgbClr val="000000"/>
                </a:solidFill>
                <a:effectLst/>
                <a:latin typeface="微软雅黑" panose="020B0503020204020204" pitchFamily="34" charset="-122"/>
                <a:ea typeface="微软雅黑" panose="020B0503020204020204" pitchFamily="34" charset="-122"/>
              </a:rPr>
              <a:t>关键点</a:t>
            </a:r>
            <a:r>
              <a:rPr lang="zh-CN" altLang="en-US" sz="1000" b="0" i="0">
                <a:solidFill>
                  <a:srgbClr val="000000"/>
                </a:solidFill>
                <a:effectLst/>
                <a:latin typeface="微软雅黑" panose="020B0503020204020204" pitchFamily="34" charset="-122"/>
                <a:ea typeface="微软雅黑" panose="020B0503020204020204" pitchFamily="34" charset="-122"/>
              </a:rPr>
              <a:t>和</a:t>
            </a:r>
            <a:r>
              <a:rPr lang="zh-CN" altLang="en-US" sz="1000" b="1" i="0">
                <a:solidFill>
                  <a:srgbClr val="000000"/>
                </a:solidFill>
                <a:effectLst/>
                <a:latin typeface="微软雅黑" panose="020B0503020204020204" pitchFamily="34" charset="-122"/>
                <a:ea typeface="微软雅黑" panose="020B0503020204020204" pitchFamily="34" charset="-122"/>
              </a:rPr>
              <a:t>描述子</a:t>
            </a:r>
            <a:r>
              <a:rPr lang="zh-CN" altLang="en-US" sz="1000" b="0" i="0">
                <a:solidFill>
                  <a:srgbClr val="000000"/>
                </a:solidFill>
                <a:effectLst/>
                <a:latin typeface="微软雅黑" panose="020B0503020204020204" pitchFamily="34" charset="-122"/>
                <a:ea typeface="微软雅黑" panose="020B0503020204020204" pitchFamily="34" charset="-122"/>
              </a:rPr>
              <a:t>组成</a:t>
            </a:r>
            <a:endParaRPr lang="en-US" altLang="zh-CN" sz="1000" b="0" i="0">
              <a:solidFill>
                <a:srgbClr val="000000"/>
              </a:solidFill>
              <a:effectLst/>
              <a:latin typeface="微软雅黑" panose="020B0503020204020204" pitchFamily="34" charset="-122"/>
              <a:ea typeface="微软雅黑" panose="020B0503020204020204" pitchFamily="34" charset="-122"/>
            </a:endParaRPr>
          </a:p>
          <a:p>
            <a:pPr marL="171450" indent="-171450">
              <a:lnSpc>
                <a:spcPts val="1500"/>
              </a:lnSpc>
              <a:buFont typeface="Arial" panose="020B0604020202020204" pitchFamily="34" charset="0"/>
              <a:buChar char="•"/>
            </a:pPr>
            <a:r>
              <a:rPr lang="zh-CN" altLang="en-US" sz="1000" b="1" i="0">
                <a:solidFill>
                  <a:srgbClr val="C00000"/>
                </a:solidFill>
                <a:effectLst/>
                <a:latin typeface="微软雅黑" panose="020B0503020204020204" pitchFamily="34" charset="-122"/>
                <a:ea typeface="微软雅黑" panose="020B0503020204020204" pitchFamily="34" charset="-122"/>
              </a:rPr>
              <a:t>关键点</a:t>
            </a:r>
            <a:r>
              <a:rPr lang="zh-CN" altLang="en-US" sz="1000">
                <a:solidFill>
                  <a:srgbClr val="000000"/>
                </a:solidFill>
                <a:latin typeface="微软雅黑" panose="020B0503020204020204" pitchFamily="34" charset="-122"/>
                <a:ea typeface="微软雅黑" panose="020B0503020204020204" pitchFamily="34" charset="-122"/>
              </a:rPr>
              <a:t>：</a:t>
            </a:r>
            <a:r>
              <a:rPr lang="zh-CN" altLang="en-US" sz="1000" b="0" i="0">
                <a:solidFill>
                  <a:srgbClr val="000000"/>
                </a:solidFill>
                <a:effectLst/>
                <a:latin typeface="微软雅黑" panose="020B0503020204020204" pitchFamily="34" charset="-122"/>
                <a:ea typeface="微软雅黑" panose="020B0503020204020204" pitchFamily="34" charset="-122"/>
              </a:rPr>
              <a:t>特征点在图像里的位置</a:t>
            </a:r>
            <a:endParaRPr lang="en-US" altLang="zh-CN" sz="1000" b="0" i="0">
              <a:solidFill>
                <a:srgbClr val="000000"/>
              </a:solidFill>
              <a:effectLst/>
              <a:latin typeface="微软雅黑" panose="020B0503020204020204" pitchFamily="34" charset="-122"/>
              <a:ea typeface="微软雅黑" panose="020B0503020204020204" pitchFamily="34" charset="-122"/>
            </a:endParaRPr>
          </a:p>
          <a:p>
            <a:pPr marL="171450" indent="-171450">
              <a:lnSpc>
                <a:spcPts val="1500"/>
              </a:lnSpc>
              <a:buFont typeface="Arial" panose="020B0604020202020204" pitchFamily="34" charset="0"/>
              <a:buChar char="•"/>
            </a:pPr>
            <a:r>
              <a:rPr lang="zh-CN" altLang="en-US" sz="1000" b="1" i="0">
                <a:solidFill>
                  <a:srgbClr val="C00000"/>
                </a:solidFill>
                <a:effectLst/>
                <a:latin typeface="微软雅黑" panose="020B0503020204020204" pitchFamily="34" charset="-122"/>
                <a:ea typeface="微软雅黑" panose="020B0503020204020204" pitchFamily="34" charset="-122"/>
              </a:rPr>
              <a:t>描述子</a:t>
            </a:r>
            <a:r>
              <a:rPr lang="zh-CN" altLang="en-US" sz="1000" b="0" i="0">
                <a:solidFill>
                  <a:srgbClr val="000000"/>
                </a:solidFill>
                <a:effectLst/>
                <a:latin typeface="微软雅黑" panose="020B0503020204020204" pitchFamily="34" charset="-122"/>
                <a:ea typeface="微软雅黑" panose="020B0503020204020204" pitchFamily="34" charset="-122"/>
              </a:rPr>
              <a:t>：描述该关键点周围的像素信息</a:t>
            </a:r>
            <a:r>
              <a:rPr lang="zh-CN" altLang="en-US" sz="1000">
                <a:latin typeface="微软雅黑" panose="020B0503020204020204" pitchFamily="34" charset="-122"/>
                <a:ea typeface="微软雅黑" panose="020B0503020204020204" pitchFamily="34" charset="-122"/>
              </a:rPr>
              <a:t> </a:t>
            </a:r>
          </a:p>
        </p:txBody>
      </p:sp>
      <p:pic>
        <p:nvPicPr>
          <p:cNvPr id="41" name="图片 40">
            <a:extLst>
              <a:ext uri="{FF2B5EF4-FFF2-40B4-BE49-F238E27FC236}">
                <a16:creationId xmlns:a16="http://schemas.microsoft.com/office/drawing/2014/main" id="{2CB2B913-E938-BAC8-54EA-0F81914D01F7}"/>
              </a:ext>
            </a:extLst>
          </p:cNvPr>
          <p:cNvPicPr>
            <a:picLocks noChangeAspect="1"/>
          </p:cNvPicPr>
          <p:nvPr/>
        </p:nvPicPr>
        <p:blipFill>
          <a:blip r:embed="rId4"/>
          <a:stretch>
            <a:fillRect/>
          </a:stretch>
        </p:blipFill>
        <p:spPr>
          <a:xfrm>
            <a:off x="4521870" y="3180958"/>
            <a:ext cx="2798596" cy="1352712"/>
          </a:xfrm>
          <a:prstGeom prst="rect">
            <a:avLst/>
          </a:prstGeom>
        </p:spPr>
      </p:pic>
      <p:sp>
        <p:nvSpPr>
          <p:cNvPr id="42" name="矩形 41">
            <a:extLst>
              <a:ext uri="{FF2B5EF4-FFF2-40B4-BE49-F238E27FC236}">
                <a16:creationId xmlns:a16="http://schemas.microsoft.com/office/drawing/2014/main" id="{3E0FA1DC-5C75-2FF1-736C-19F29D775510}"/>
              </a:ext>
            </a:extLst>
          </p:cNvPr>
          <p:cNvSpPr/>
          <p:nvPr/>
        </p:nvSpPr>
        <p:spPr>
          <a:xfrm>
            <a:off x="4521870" y="2816385"/>
            <a:ext cx="2119996" cy="276999"/>
          </a:xfrm>
          <a:prstGeom prst="rect">
            <a:avLst/>
          </a:prstGeom>
          <a:solidFill>
            <a:schemeClr val="bg2"/>
          </a:solidFill>
          <a:ln>
            <a:noFill/>
          </a:ln>
        </p:spPr>
        <p:txBody>
          <a:bodyPr vert="horz" wrap="square">
            <a:spAutoFit/>
          </a:bodyPr>
          <a:lstStyle/>
          <a:p>
            <a:r>
              <a:rPr lang="zh-CN" altLang="en-US" sz="1200" b="1" kern="100">
                <a:latin typeface="微软雅黑" panose="020B0503020204020204" pitchFamily="34" charset="-122"/>
                <a:ea typeface="微软雅黑" panose="020B0503020204020204" pitchFamily="34" charset="-122"/>
                <a:cs typeface="Times New Roman" panose="02020603050405020304" pitchFamily="18" charset="0"/>
              </a:rPr>
              <a:t>关键点提取：</a:t>
            </a:r>
            <a:r>
              <a:rPr lang="en-US" altLang="zh-CN" sz="1200" b="1" kern="100">
                <a:latin typeface="微软雅黑" panose="020B0503020204020204" pitchFamily="34" charset="-122"/>
                <a:ea typeface="微软雅黑" panose="020B0503020204020204" pitchFamily="34" charset="-122"/>
                <a:cs typeface="Times New Roman" panose="02020603050405020304" pitchFamily="18" charset="0"/>
              </a:rPr>
              <a:t>FAST</a:t>
            </a:r>
            <a:r>
              <a:rPr lang="zh-CN" altLang="en-US" sz="1200" b="1" kern="100">
                <a:latin typeface="微软雅黑" panose="020B0503020204020204" pitchFamily="34" charset="-122"/>
                <a:ea typeface="微软雅黑" panose="020B0503020204020204" pitchFamily="34" charset="-122"/>
                <a:cs typeface="Times New Roman" panose="02020603050405020304" pitchFamily="18" charset="0"/>
              </a:rPr>
              <a:t>角点检测</a:t>
            </a:r>
            <a:endParaRPr lang="zh-CN" altLang="zh-CN" sz="12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8" name="组合 97">
            <a:extLst>
              <a:ext uri="{FF2B5EF4-FFF2-40B4-BE49-F238E27FC236}">
                <a16:creationId xmlns:a16="http://schemas.microsoft.com/office/drawing/2014/main" id="{EAF713D4-D1DD-37B3-9CFA-3A64282CBB6A}"/>
              </a:ext>
            </a:extLst>
          </p:cNvPr>
          <p:cNvGrpSpPr/>
          <p:nvPr/>
        </p:nvGrpSpPr>
        <p:grpSpPr>
          <a:xfrm>
            <a:off x="721696" y="1491821"/>
            <a:ext cx="2949369" cy="944532"/>
            <a:chOff x="721696" y="1491821"/>
            <a:chExt cx="2949369" cy="944532"/>
          </a:xfrm>
        </p:grpSpPr>
        <p:sp>
          <p:nvSpPr>
            <p:cNvPr id="31" name="矩形 30">
              <a:extLst>
                <a:ext uri="{FF2B5EF4-FFF2-40B4-BE49-F238E27FC236}">
                  <a16:creationId xmlns:a16="http://schemas.microsoft.com/office/drawing/2014/main" id="{8BF61482-BE81-BF74-DC2F-BFCD4035906E}"/>
                </a:ext>
              </a:extLst>
            </p:cNvPr>
            <p:cNvSpPr/>
            <p:nvPr/>
          </p:nvSpPr>
          <p:spPr>
            <a:xfrm>
              <a:off x="721698" y="1491821"/>
              <a:ext cx="2949367" cy="944532"/>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7" name="文本框 16">
              <a:extLst>
                <a:ext uri="{FF2B5EF4-FFF2-40B4-BE49-F238E27FC236}">
                  <a16:creationId xmlns:a16="http://schemas.microsoft.com/office/drawing/2014/main" id="{01BAAB8E-F6C8-2623-5004-1344D0D20690}"/>
                </a:ext>
              </a:extLst>
            </p:cNvPr>
            <p:cNvSpPr txBox="1"/>
            <p:nvPr/>
          </p:nvSpPr>
          <p:spPr>
            <a:xfrm>
              <a:off x="721698" y="1511615"/>
              <a:ext cx="1609864" cy="276999"/>
            </a:xfrm>
            <a:prstGeom prst="rect">
              <a:avLst/>
            </a:prstGeom>
            <a:noFill/>
          </p:spPr>
          <p:txBody>
            <a:bodyPr wrap="none" rtlCol="0">
              <a:spAutoFit/>
            </a:bodyPr>
            <a:lstStyle/>
            <a:p>
              <a:r>
                <a:rPr lang="en-US" altLang="zh-CN" sz="1200" b="1">
                  <a:solidFill>
                    <a:srgbClr val="C00000"/>
                  </a:solidFill>
                  <a:latin typeface="微软雅黑" panose="020B0503020204020204" pitchFamily="34" charset="-122"/>
                  <a:ea typeface="微软雅黑" panose="020B0503020204020204" pitchFamily="34" charset="-122"/>
                </a:rPr>
                <a:t>Tracking</a:t>
              </a:r>
              <a:r>
                <a:rPr lang="zh-CN" altLang="en-US" sz="1200">
                  <a:latin typeface="微软雅黑" panose="020B0503020204020204" pitchFamily="34" charset="-122"/>
                  <a:ea typeface="微软雅黑" panose="020B0503020204020204" pitchFamily="34" charset="-122"/>
                </a:rPr>
                <a:t>：跟踪线程</a:t>
              </a:r>
            </a:p>
          </p:txBody>
        </p:sp>
        <p:sp>
          <p:nvSpPr>
            <p:cNvPr id="21" name="文本框 20">
              <a:extLst>
                <a:ext uri="{FF2B5EF4-FFF2-40B4-BE49-F238E27FC236}">
                  <a16:creationId xmlns:a16="http://schemas.microsoft.com/office/drawing/2014/main" id="{0DB29856-4EE4-BC45-4CC5-9C6121C139E7}"/>
                </a:ext>
              </a:extLst>
            </p:cNvPr>
            <p:cNvSpPr txBox="1"/>
            <p:nvPr/>
          </p:nvSpPr>
          <p:spPr>
            <a:xfrm>
              <a:off x="721697" y="1740874"/>
              <a:ext cx="2052165"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LocalMapping</a:t>
              </a:r>
              <a:r>
                <a:rPr lang="zh-CN" altLang="en-US" sz="1200" i="0">
                  <a:effectLst/>
                  <a:latin typeface="微软雅黑" panose="020B0503020204020204" pitchFamily="34" charset="-122"/>
                  <a:ea typeface="微软雅黑" panose="020B0503020204020204" pitchFamily="34" charset="-122"/>
                </a:rPr>
                <a:t>：建图线程</a:t>
              </a:r>
              <a:endParaRPr lang="en-US" altLang="zh-CN" sz="1200" i="0">
                <a:effectLst/>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C81F7126-F821-E5A8-5A8B-C27C6D1DB920}"/>
                </a:ext>
              </a:extLst>
            </p:cNvPr>
            <p:cNvSpPr txBox="1"/>
            <p:nvPr/>
          </p:nvSpPr>
          <p:spPr>
            <a:xfrm>
              <a:off x="721696" y="2017139"/>
              <a:ext cx="1915909"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LoopClosing</a:t>
              </a:r>
              <a:r>
                <a:rPr lang="zh-CN" altLang="en-US" sz="1200">
                  <a:latin typeface="微软雅黑" panose="020B0503020204020204" pitchFamily="34" charset="-122"/>
                  <a:ea typeface="微软雅黑" panose="020B0503020204020204" pitchFamily="34" charset="-122"/>
                </a:rPr>
                <a:t>：闭环检测</a:t>
              </a:r>
              <a:endParaRPr lang="en-US" altLang="zh-CN" sz="1200" i="0">
                <a:effectLst/>
                <a:latin typeface="微软雅黑" panose="020B0503020204020204" pitchFamily="34" charset="-122"/>
                <a:ea typeface="微软雅黑" panose="020B0503020204020204" pitchFamily="34" charset="-122"/>
              </a:endParaRPr>
            </a:p>
          </p:txBody>
        </p:sp>
      </p:grpSp>
      <p:sp>
        <p:nvSpPr>
          <p:cNvPr id="32" name="矩形 31">
            <a:extLst>
              <a:ext uri="{FF2B5EF4-FFF2-40B4-BE49-F238E27FC236}">
                <a16:creationId xmlns:a16="http://schemas.microsoft.com/office/drawing/2014/main" id="{46B6121D-6C53-DF8D-0137-57583FB5128B}"/>
              </a:ext>
            </a:extLst>
          </p:cNvPr>
          <p:cNvSpPr/>
          <p:nvPr/>
        </p:nvSpPr>
        <p:spPr>
          <a:xfrm>
            <a:off x="806553" y="5156745"/>
            <a:ext cx="1052913"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跟踪线程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3A33E065-4168-00DB-802B-0F2AF687ADC1}"/>
              </a:ext>
            </a:extLst>
          </p:cNvPr>
          <p:cNvSpPr txBox="1"/>
          <p:nvPr/>
        </p:nvSpPr>
        <p:spPr>
          <a:xfrm>
            <a:off x="779095" y="5500329"/>
            <a:ext cx="2834568" cy="261610"/>
          </a:xfrm>
          <a:prstGeom prst="rect">
            <a:avLst/>
          </a:prstGeom>
          <a:noFill/>
        </p:spPr>
        <p:txBody>
          <a:bodyPr wrap="square">
            <a:spAutoFit/>
          </a:bodyPr>
          <a:lstStyle/>
          <a:p>
            <a:pPr marL="171450" indent="-171450">
              <a:buFont typeface="Wingdings" panose="05000000000000000000" pitchFamily="2" charset="2"/>
              <a:buChar char="u"/>
            </a:pPr>
            <a:r>
              <a:rPr lang="zh-CN" altLang="en-US" sz="1100">
                <a:latin typeface="微软雅黑" panose="020B0503020204020204" pitchFamily="34" charset="-122"/>
                <a:ea typeface="微软雅黑" panose="020B0503020204020204" pitchFamily="34" charset="-122"/>
              </a:rPr>
              <a:t>估计相机的位姿</a:t>
            </a:r>
          </a:p>
        </p:txBody>
      </p:sp>
      <p:sp>
        <p:nvSpPr>
          <p:cNvPr id="43" name="矩形 42">
            <a:extLst>
              <a:ext uri="{FF2B5EF4-FFF2-40B4-BE49-F238E27FC236}">
                <a16:creationId xmlns:a16="http://schemas.microsoft.com/office/drawing/2014/main" id="{63EF098A-7B50-833A-5007-119B6A588BBD}"/>
              </a:ext>
            </a:extLst>
          </p:cNvPr>
          <p:cNvSpPr/>
          <p:nvPr/>
        </p:nvSpPr>
        <p:spPr>
          <a:xfrm>
            <a:off x="4293732" y="1260107"/>
            <a:ext cx="1100887"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主要工作</a:t>
            </a:r>
            <a:r>
              <a:rPr lang="en-US" altLang="zh-CN" sz="1400" b="1">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45D9C2B9-FDA1-CFFD-5016-09486AC8F1C5}"/>
              </a:ext>
            </a:extLst>
          </p:cNvPr>
          <p:cNvSpPr/>
          <p:nvPr/>
        </p:nvSpPr>
        <p:spPr>
          <a:xfrm>
            <a:off x="4507146" y="2099174"/>
            <a:ext cx="955909" cy="261610"/>
          </a:xfrm>
          <a:prstGeom prst="rect">
            <a:avLst/>
          </a:prstGeom>
          <a:solidFill>
            <a:schemeClr val="bg1"/>
          </a:solidFill>
          <a:ln w="254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a:solidFill>
                  <a:srgbClr val="002060"/>
                </a:solidFill>
                <a:latin typeface="微软雅黑" panose="020B0503020204020204" pitchFamily="34" charset="-122"/>
                <a:ea typeface="微软雅黑" panose="020B0503020204020204" pitchFamily="34" charset="-122"/>
              </a:rPr>
              <a:t>ORB</a:t>
            </a:r>
            <a:r>
              <a:rPr lang="zh-CN" altLang="en-US" sz="1200" b="1">
                <a:solidFill>
                  <a:srgbClr val="002060"/>
                </a:solidFill>
                <a:latin typeface="微软雅黑" panose="020B0503020204020204" pitchFamily="34" charset="-122"/>
                <a:ea typeface="微软雅黑" panose="020B0503020204020204" pitchFamily="34" charset="-122"/>
              </a:rPr>
              <a:t>特征</a:t>
            </a:r>
          </a:p>
        </p:txBody>
      </p:sp>
      <p:cxnSp>
        <p:nvCxnSpPr>
          <p:cNvPr id="46" name="直接箭头连接符 45">
            <a:extLst>
              <a:ext uri="{FF2B5EF4-FFF2-40B4-BE49-F238E27FC236}">
                <a16:creationId xmlns:a16="http://schemas.microsoft.com/office/drawing/2014/main" id="{829F4CDC-F522-276C-D50F-6393AF755B75}"/>
              </a:ext>
            </a:extLst>
          </p:cNvPr>
          <p:cNvCxnSpPr>
            <a:cxnSpLocks/>
            <a:stCxn id="44" idx="3"/>
          </p:cNvCxnSpPr>
          <p:nvPr/>
        </p:nvCxnSpPr>
        <p:spPr>
          <a:xfrm>
            <a:off x="5463055" y="2229979"/>
            <a:ext cx="36624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A49EF394-0D7B-4CFB-E34E-8510F4781C93}"/>
              </a:ext>
            </a:extLst>
          </p:cNvPr>
          <p:cNvCxnSpPr>
            <a:cxnSpLocks/>
          </p:cNvCxnSpPr>
          <p:nvPr/>
        </p:nvCxnSpPr>
        <p:spPr>
          <a:xfrm>
            <a:off x="5660229" y="2044593"/>
            <a:ext cx="0" cy="39176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B9E0945-9C77-1DCC-F624-605CABCF5CD7}"/>
              </a:ext>
            </a:extLst>
          </p:cNvPr>
          <p:cNvCxnSpPr>
            <a:cxnSpLocks/>
          </p:cNvCxnSpPr>
          <p:nvPr/>
        </p:nvCxnSpPr>
        <p:spPr>
          <a:xfrm>
            <a:off x="5660229" y="2045722"/>
            <a:ext cx="36624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62D3FD10-7479-5CD4-7D38-A439EC262532}"/>
              </a:ext>
            </a:extLst>
          </p:cNvPr>
          <p:cNvCxnSpPr>
            <a:cxnSpLocks/>
          </p:cNvCxnSpPr>
          <p:nvPr/>
        </p:nvCxnSpPr>
        <p:spPr>
          <a:xfrm>
            <a:off x="5660229" y="2229979"/>
            <a:ext cx="36624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7420AE1-F092-8EFD-E1C0-ABA0EFDC3FE5}"/>
              </a:ext>
            </a:extLst>
          </p:cNvPr>
          <p:cNvCxnSpPr>
            <a:cxnSpLocks/>
          </p:cNvCxnSpPr>
          <p:nvPr/>
        </p:nvCxnSpPr>
        <p:spPr>
          <a:xfrm>
            <a:off x="5660229" y="2436581"/>
            <a:ext cx="36624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AB2C2BE7-F662-3815-48D2-9BF2376E9B78}"/>
              </a:ext>
            </a:extLst>
          </p:cNvPr>
          <p:cNvSpPr txBox="1"/>
          <p:nvPr/>
        </p:nvSpPr>
        <p:spPr>
          <a:xfrm>
            <a:off x="5310996" y="4563245"/>
            <a:ext cx="876111" cy="246221"/>
          </a:xfrm>
          <a:prstGeom prst="rect">
            <a:avLst/>
          </a:prstGeom>
          <a:noFill/>
        </p:spPr>
        <p:txBody>
          <a:bodyPr wrap="square">
            <a:spAutoFit/>
          </a:bodyPr>
          <a:lstStyle/>
          <a:p>
            <a:r>
              <a:rPr lang="en-US" altLang="zh-CN" sz="1000">
                <a:latin typeface="微软雅黑" panose="020B0503020204020204" pitchFamily="34" charset="-122"/>
                <a:ea typeface="微软雅黑" panose="020B0503020204020204" pitchFamily="34" charset="-122"/>
              </a:rPr>
              <a:t>FAST</a:t>
            </a:r>
            <a:r>
              <a:rPr lang="zh-CN" altLang="en-US" sz="1000">
                <a:latin typeface="微软雅黑" panose="020B0503020204020204" pitchFamily="34" charset="-122"/>
                <a:ea typeface="微软雅黑" panose="020B0503020204020204" pitchFamily="34" charset="-122"/>
              </a:rPr>
              <a:t>示意图</a:t>
            </a:r>
          </a:p>
        </p:txBody>
      </p:sp>
      <p:sp>
        <p:nvSpPr>
          <p:cNvPr id="57" name="文本框 56">
            <a:extLst>
              <a:ext uri="{FF2B5EF4-FFF2-40B4-BE49-F238E27FC236}">
                <a16:creationId xmlns:a16="http://schemas.microsoft.com/office/drawing/2014/main" id="{13851023-EEDC-0AE5-6EA0-C28705B3A335}"/>
              </a:ext>
            </a:extLst>
          </p:cNvPr>
          <p:cNvSpPr txBox="1"/>
          <p:nvPr/>
        </p:nvSpPr>
        <p:spPr>
          <a:xfrm>
            <a:off x="7510229" y="3634874"/>
            <a:ext cx="1076046" cy="400110"/>
          </a:xfrm>
          <a:prstGeom prst="rect">
            <a:avLst/>
          </a:prstGeom>
          <a:noFill/>
        </p:spPr>
        <p:txBody>
          <a:bodyPr wrap="square">
            <a:spAutoFit/>
          </a:bodyPr>
          <a:lstStyle/>
          <a:p>
            <a:pPr algn="ctr"/>
            <a:r>
              <a:rPr lang="zh-CN" altLang="en-US" sz="1000">
                <a:latin typeface="微软雅黑" panose="020B0503020204020204" pitchFamily="34" charset="-122"/>
                <a:ea typeface="微软雅黑" panose="020B0503020204020204" pitchFamily="34" charset="-122"/>
              </a:rPr>
              <a:t>判断局部像素</a:t>
            </a:r>
            <a:endParaRPr lang="en-US" altLang="zh-CN" sz="1000">
              <a:latin typeface="微软雅黑" panose="020B0503020204020204" pitchFamily="34" charset="-122"/>
              <a:ea typeface="微软雅黑" panose="020B0503020204020204" pitchFamily="34" charset="-122"/>
            </a:endParaRPr>
          </a:p>
          <a:p>
            <a:pPr algn="ctr"/>
            <a:r>
              <a:rPr lang="zh-CN" altLang="en-US" sz="1000">
                <a:latin typeface="微软雅黑" panose="020B0503020204020204" pitchFamily="34" charset="-122"/>
                <a:ea typeface="微软雅黑" panose="020B0503020204020204" pitchFamily="34" charset="-122"/>
              </a:rPr>
              <a:t>灰度变化</a:t>
            </a:r>
          </a:p>
        </p:txBody>
      </p:sp>
      <p:grpSp>
        <p:nvGrpSpPr>
          <p:cNvPr id="85" name="组合 84">
            <a:extLst>
              <a:ext uri="{FF2B5EF4-FFF2-40B4-BE49-F238E27FC236}">
                <a16:creationId xmlns:a16="http://schemas.microsoft.com/office/drawing/2014/main" id="{935E2D07-FDD1-D837-E72B-8CE0932174BD}"/>
              </a:ext>
            </a:extLst>
          </p:cNvPr>
          <p:cNvGrpSpPr/>
          <p:nvPr/>
        </p:nvGrpSpPr>
        <p:grpSpPr>
          <a:xfrm>
            <a:off x="8582016" y="3142307"/>
            <a:ext cx="2338656" cy="1628097"/>
            <a:chOff x="8400512" y="3159116"/>
            <a:chExt cx="2338656" cy="1628097"/>
          </a:xfrm>
        </p:grpSpPr>
        <p:sp>
          <p:nvSpPr>
            <p:cNvPr id="60" name="矩形: 圆角 59">
              <a:extLst>
                <a:ext uri="{FF2B5EF4-FFF2-40B4-BE49-F238E27FC236}">
                  <a16:creationId xmlns:a16="http://schemas.microsoft.com/office/drawing/2014/main" id="{A06C719D-CFAE-461C-A29E-4A0BDC0E79D4}"/>
                </a:ext>
              </a:extLst>
            </p:cNvPr>
            <p:cNvSpPr/>
            <p:nvPr/>
          </p:nvSpPr>
          <p:spPr>
            <a:xfrm>
              <a:off x="8586278" y="3171574"/>
              <a:ext cx="1147799" cy="191756"/>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9D1DA22D-BC5B-8C48-5C20-ACF56FB53988}"/>
                </a:ext>
              </a:extLst>
            </p:cNvPr>
            <p:cNvSpPr txBox="1"/>
            <p:nvPr/>
          </p:nvSpPr>
          <p:spPr>
            <a:xfrm>
              <a:off x="8586278" y="3159116"/>
              <a:ext cx="1197764" cy="215444"/>
            </a:xfrm>
            <a:prstGeom prst="rect">
              <a:avLst/>
            </a:prstGeom>
            <a:noFill/>
          </p:spPr>
          <p:txBody>
            <a:bodyPr wrap="none" rtlCol="0">
              <a:spAutoFit/>
            </a:bodyPr>
            <a:lstStyle/>
            <a:p>
              <a:pPr algn="ctr"/>
              <a:r>
                <a:rPr lang="zh-CN" altLang="en-US" sz="800">
                  <a:latin typeface="微软雅黑" panose="020B0503020204020204" pitchFamily="34" charset="-122"/>
                  <a:ea typeface="微软雅黑" panose="020B0503020204020204" pitchFamily="34" charset="-122"/>
                </a:rPr>
                <a:t>选取像素</a:t>
              </a:r>
              <a:r>
                <a:rPr lang="en-US" altLang="zh-CN" sz="800" b="0">
                  <a:solidFill>
                    <a:srgbClr val="A22889"/>
                  </a:solidFill>
                  <a:effectLst/>
                  <a:latin typeface="微软雅黑" panose="020B0503020204020204" pitchFamily="34" charset="-122"/>
                  <a:ea typeface="微软雅黑" panose="020B0503020204020204" pitchFamily="34" charset="-122"/>
                </a:rPr>
                <a:t>p </a:t>
              </a:r>
              <a:r>
                <a:rPr lang="zh-CN" altLang="en-US" sz="800">
                  <a:latin typeface="微软雅黑" panose="020B0503020204020204" pitchFamily="34" charset="-122"/>
                  <a:ea typeface="微软雅黑" panose="020B0503020204020204" pitchFamily="34" charset="-122"/>
                </a:rPr>
                <a:t>（亮度</a:t>
              </a:r>
              <a:r>
                <a:rPr lang="en-US" altLang="zh-CN" sz="800">
                  <a:latin typeface="微软雅黑" panose="020B0503020204020204" pitchFamily="34" charset="-122"/>
                  <a:ea typeface="微软雅黑" panose="020B0503020204020204" pitchFamily="34" charset="-122"/>
                </a:rPr>
                <a:t>Ip</a:t>
              </a:r>
              <a:r>
                <a:rPr lang="zh-CN" altLang="en-US" sz="800">
                  <a:latin typeface="微软雅黑" panose="020B0503020204020204" pitchFamily="34" charset="-122"/>
                  <a:ea typeface="微软雅黑" panose="020B0503020204020204" pitchFamily="34" charset="-122"/>
                </a:rPr>
                <a:t>）</a:t>
              </a:r>
            </a:p>
          </p:txBody>
        </p:sp>
        <p:sp>
          <p:nvSpPr>
            <p:cNvPr id="63" name="文本框 62">
              <a:extLst>
                <a:ext uri="{FF2B5EF4-FFF2-40B4-BE49-F238E27FC236}">
                  <a16:creationId xmlns:a16="http://schemas.microsoft.com/office/drawing/2014/main" id="{A5E1DB42-C050-4437-45A4-394F1073635A}"/>
                </a:ext>
              </a:extLst>
            </p:cNvPr>
            <p:cNvSpPr txBox="1"/>
            <p:nvPr/>
          </p:nvSpPr>
          <p:spPr>
            <a:xfrm>
              <a:off x="8682539" y="3493779"/>
              <a:ext cx="1103187" cy="215444"/>
            </a:xfrm>
            <a:prstGeom prst="rect">
              <a:avLst/>
            </a:prstGeom>
            <a:noFill/>
          </p:spPr>
          <p:txBody>
            <a:bodyPr wrap="none" rtlCol="0">
              <a:spAutoFit/>
            </a:bodyPr>
            <a:lstStyle/>
            <a:p>
              <a:pPr algn="ctr"/>
              <a:r>
                <a:rPr lang="zh-CN" altLang="en-US" sz="800">
                  <a:latin typeface="微软雅黑" panose="020B0503020204020204" pitchFamily="34" charset="-122"/>
                  <a:ea typeface="微软雅黑" panose="020B0503020204020204" pitchFamily="34" charset="-122"/>
                </a:rPr>
                <a:t>设置阈值</a:t>
              </a:r>
              <a:r>
                <a:rPr lang="en-US" altLang="zh-CN" sz="800" b="0">
                  <a:solidFill>
                    <a:srgbClr val="A22889"/>
                  </a:solidFill>
                  <a:effectLst/>
                  <a:latin typeface="微软雅黑" panose="020B0503020204020204" pitchFamily="34" charset="-122"/>
                  <a:ea typeface="微软雅黑" panose="020B0503020204020204" pitchFamily="34" charset="-122"/>
                </a:rPr>
                <a:t>T </a:t>
              </a:r>
              <a:r>
                <a:rPr lang="zh-CN" altLang="en-US" sz="800">
                  <a:latin typeface="微软雅黑" panose="020B0503020204020204" pitchFamily="34" charset="-122"/>
                  <a:ea typeface="微软雅黑" panose="020B0503020204020204" pitchFamily="34" charset="-122"/>
                </a:rPr>
                <a:t>（</a:t>
              </a:r>
              <a:r>
                <a:rPr lang="en-US" altLang="zh-CN" sz="800">
                  <a:latin typeface="微软雅黑" panose="020B0503020204020204" pitchFamily="34" charset="-122"/>
                  <a:ea typeface="微软雅黑" panose="020B0503020204020204" pitchFamily="34" charset="-122"/>
                </a:rPr>
                <a:t>20%</a:t>
              </a:r>
              <a:r>
                <a:rPr lang="zh-CN" altLang="en-US" sz="800">
                  <a:latin typeface="微软雅黑" panose="020B0503020204020204" pitchFamily="34" charset="-122"/>
                  <a:ea typeface="微软雅黑" panose="020B0503020204020204" pitchFamily="34" charset="-122"/>
                </a:rPr>
                <a:t>）</a:t>
              </a:r>
            </a:p>
          </p:txBody>
        </p:sp>
        <p:sp>
          <p:nvSpPr>
            <p:cNvPr id="64" name="矩形: 圆角 63">
              <a:extLst>
                <a:ext uri="{FF2B5EF4-FFF2-40B4-BE49-F238E27FC236}">
                  <a16:creationId xmlns:a16="http://schemas.microsoft.com/office/drawing/2014/main" id="{18624204-A023-F160-C15E-FA5AE4D2FCCB}"/>
                </a:ext>
              </a:extLst>
            </p:cNvPr>
            <p:cNvSpPr/>
            <p:nvPr/>
          </p:nvSpPr>
          <p:spPr>
            <a:xfrm>
              <a:off x="8586277" y="3500267"/>
              <a:ext cx="1147799" cy="19037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0BD55799-D629-4B1F-9A8E-487D2B274BFC}"/>
                </a:ext>
              </a:extLst>
            </p:cNvPr>
            <p:cNvGrpSpPr/>
            <p:nvPr/>
          </p:nvGrpSpPr>
          <p:grpSpPr>
            <a:xfrm>
              <a:off x="8586276" y="3779045"/>
              <a:ext cx="1147800" cy="399604"/>
              <a:chOff x="8212200" y="3748192"/>
              <a:chExt cx="1147800" cy="443429"/>
            </a:xfrm>
          </p:grpSpPr>
          <p:sp>
            <p:nvSpPr>
              <p:cNvPr id="65" name="矩形: 圆角 64">
                <a:extLst>
                  <a:ext uri="{FF2B5EF4-FFF2-40B4-BE49-F238E27FC236}">
                    <a16:creationId xmlns:a16="http://schemas.microsoft.com/office/drawing/2014/main" id="{71BCD994-5737-EC4B-02EC-FA28FB5E1817}"/>
                  </a:ext>
                </a:extLst>
              </p:cNvPr>
              <p:cNvSpPr/>
              <p:nvPr/>
            </p:nvSpPr>
            <p:spPr>
              <a:xfrm>
                <a:off x="8212201" y="3805446"/>
                <a:ext cx="1147799" cy="38617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3AABB558-635D-4DC3-BC8E-642FE8AF2B7D}"/>
                  </a:ext>
                </a:extLst>
              </p:cNvPr>
              <p:cNvSpPr txBox="1"/>
              <p:nvPr/>
            </p:nvSpPr>
            <p:spPr>
              <a:xfrm>
                <a:off x="8212200" y="3748192"/>
                <a:ext cx="1147800" cy="433965"/>
              </a:xfrm>
              <a:prstGeom prst="rect">
                <a:avLst/>
              </a:prstGeom>
              <a:noFill/>
            </p:spPr>
            <p:txBody>
              <a:bodyPr wrap="square" rtlCol="0">
                <a:spAutoFit/>
              </a:bodyPr>
              <a:lstStyle/>
              <a:p>
                <a:pPr algn="ctr">
                  <a:lnSpc>
                    <a:spcPts val="1425"/>
                  </a:lnSpc>
                </a:pPr>
                <a:r>
                  <a:rPr lang="zh-CN" altLang="en-US" sz="800" b="0">
                    <a:solidFill>
                      <a:srgbClr val="000000"/>
                    </a:solidFill>
                    <a:effectLst/>
                    <a:latin typeface="微软雅黑" panose="020B0503020204020204" pitchFamily="34" charset="-122"/>
                    <a:ea typeface="微软雅黑" panose="020B0503020204020204" pitchFamily="34" charset="-122"/>
                  </a:rPr>
                  <a:t>以 </a:t>
                </a:r>
                <a:r>
                  <a:rPr lang="en-US" altLang="zh-CN" sz="800" b="0">
                    <a:solidFill>
                      <a:srgbClr val="A22889"/>
                    </a:solidFill>
                    <a:effectLst/>
                    <a:latin typeface="微软雅黑" panose="020B0503020204020204" pitchFamily="34" charset="-122"/>
                    <a:ea typeface="微软雅黑" panose="020B0503020204020204" pitchFamily="34" charset="-122"/>
                  </a:rPr>
                  <a:t>p</a:t>
                </a:r>
                <a:r>
                  <a:rPr lang="zh-CN" altLang="en-US" sz="800" b="0">
                    <a:solidFill>
                      <a:srgbClr val="000000"/>
                    </a:solidFill>
                    <a:effectLst/>
                    <a:latin typeface="微软雅黑" panose="020B0503020204020204" pitchFamily="34" charset="-122"/>
                    <a:ea typeface="微软雅黑" panose="020B0503020204020204" pitchFamily="34" charset="-122"/>
                  </a:rPr>
                  <a:t> 为中心，半径 </a:t>
                </a:r>
                <a:r>
                  <a:rPr lang="en-US" altLang="zh-CN" sz="800" b="0">
                    <a:solidFill>
                      <a:srgbClr val="000000"/>
                    </a:solidFill>
                    <a:effectLst/>
                    <a:latin typeface="微软雅黑" panose="020B0503020204020204" pitchFamily="34" charset="-122"/>
                    <a:ea typeface="微软雅黑" panose="020B0503020204020204" pitchFamily="34" charset="-122"/>
                  </a:rPr>
                  <a:t>3</a:t>
                </a:r>
              </a:p>
              <a:p>
                <a:pPr algn="ctr">
                  <a:lnSpc>
                    <a:spcPts val="1425"/>
                  </a:lnSpc>
                </a:pPr>
                <a:r>
                  <a:rPr lang="zh-CN" altLang="en-US" sz="800" b="0">
                    <a:solidFill>
                      <a:srgbClr val="000000"/>
                    </a:solidFill>
                    <a:effectLst/>
                    <a:latin typeface="微软雅黑" panose="020B0503020204020204" pitchFamily="34" charset="-122"/>
                    <a:ea typeface="微软雅黑" panose="020B0503020204020204" pitchFamily="34" charset="-122"/>
                  </a:rPr>
                  <a:t>采样 </a:t>
                </a:r>
                <a:r>
                  <a:rPr lang="en-US" altLang="zh-CN" sz="800" b="0">
                    <a:solidFill>
                      <a:srgbClr val="000000"/>
                    </a:solidFill>
                    <a:effectLst/>
                    <a:latin typeface="微软雅黑" panose="020B0503020204020204" pitchFamily="34" charset="-122"/>
                    <a:ea typeface="微软雅黑" panose="020B0503020204020204" pitchFamily="34" charset="-122"/>
                  </a:rPr>
                  <a:t>16 </a:t>
                </a:r>
                <a:r>
                  <a:rPr lang="zh-CN" altLang="en-US" sz="800" b="0">
                    <a:solidFill>
                      <a:srgbClr val="000000"/>
                    </a:solidFill>
                    <a:effectLst/>
                    <a:latin typeface="微软雅黑" panose="020B0503020204020204" pitchFamily="34" charset="-122"/>
                    <a:ea typeface="微软雅黑" panose="020B0503020204020204" pitchFamily="34" charset="-122"/>
                  </a:rPr>
                  <a:t>个像素点</a:t>
                </a:r>
              </a:p>
            </p:txBody>
          </p:sp>
        </p:grpSp>
        <p:grpSp>
          <p:nvGrpSpPr>
            <p:cNvPr id="72" name="组合 71">
              <a:extLst>
                <a:ext uri="{FF2B5EF4-FFF2-40B4-BE49-F238E27FC236}">
                  <a16:creationId xmlns:a16="http://schemas.microsoft.com/office/drawing/2014/main" id="{8C40D85C-9EF9-BBDC-E311-F4F88034BD0E}"/>
                </a:ext>
              </a:extLst>
            </p:cNvPr>
            <p:cNvGrpSpPr/>
            <p:nvPr/>
          </p:nvGrpSpPr>
          <p:grpSpPr>
            <a:xfrm>
              <a:off x="8400512" y="4306528"/>
              <a:ext cx="1569295" cy="480685"/>
              <a:chOff x="8030890" y="4195855"/>
              <a:chExt cx="1569295" cy="480685"/>
            </a:xfrm>
          </p:grpSpPr>
          <p:sp>
            <p:nvSpPr>
              <p:cNvPr id="67" name="文本框 66">
                <a:extLst>
                  <a:ext uri="{FF2B5EF4-FFF2-40B4-BE49-F238E27FC236}">
                    <a16:creationId xmlns:a16="http://schemas.microsoft.com/office/drawing/2014/main" id="{D21F6A72-FF74-5F6E-256A-5B8B0D4D3F62}"/>
                  </a:ext>
                </a:extLst>
              </p:cNvPr>
              <p:cNvSpPr txBox="1"/>
              <p:nvPr/>
            </p:nvSpPr>
            <p:spPr>
              <a:xfrm>
                <a:off x="8107469" y="4229430"/>
                <a:ext cx="1492716" cy="338554"/>
              </a:xfrm>
              <a:prstGeom prst="rect">
                <a:avLst/>
              </a:prstGeom>
              <a:noFill/>
            </p:spPr>
            <p:txBody>
              <a:bodyPr wrap="none" rtlCol="0">
                <a:spAutoFit/>
              </a:bodyPr>
              <a:lstStyle/>
              <a:p>
                <a:pPr algn="ctr"/>
                <a:r>
                  <a:rPr lang="zh-CN" altLang="en-US" sz="800" b="0">
                    <a:solidFill>
                      <a:srgbClr val="000000"/>
                    </a:solidFill>
                    <a:effectLst/>
                    <a:latin typeface="微软雅黑" panose="020B0503020204020204" pitchFamily="34" charset="-122"/>
                    <a:ea typeface="微软雅黑" panose="020B0503020204020204" pitchFamily="34" charset="-122"/>
                  </a:rPr>
                  <a:t>连续 </a:t>
                </a:r>
                <a:r>
                  <a:rPr lang="en-US" altLang="zh-CN" sz="800" b="0">
                    <a:solidFill>
                      <a:srgbClr val="A22889"/>
                    </a:solidFill>
                    <a:effectLst/>
                    <a:latin typeface="微软雅黑" panose="020B0503020204020204" pitchFamily="34" charset="-122"/>
                    <a:ea typeface="微软雅黑" panose="020B0503020204020204" pitchFamily="34" charset="-122"/>
                  </a:rPr>
                  <a:t>N</a:t>
                </a:r>
                <a:r>
                  <a:rPr lang="zh-CN" altLang="en-US" sz="800">
                    <a:solidFill>
                      <a:srgbClr val="000000"/>
                    </a:solidFill>
                    <a:latin typeface="微软雅黑" panose="020B0503020204020204" pitchFamily="34" charset="-122"/>
                    <a:ea typeface="微软雅黑" panose="020B0503020204020204" pitchFamily="34" charset="-122"/>
                  </a:rPr>
                  <a:t>个</a:t>
                </a:r>
                <a:r>
                  <a:rPr lang="zh-CN" altLang="en-US" sz="800" b="0">
                    <a:solidFill>
                      <a:srgbClr val="000000"/>
                    </a:solidFill>
                    <a:effectLst/>
                    <a:latin typeface="微软雅黑" panose="020B0503020204020204" pitchFamily="34" charset="-122"/>
                    <a:ea typeface="微软雅黑" panose="020B0503020204020204" pitchFamily="34" charset="-122"/>
                  </a:rPr>
                  <a:t>像素点</a:t>
                </a:r>
                <a:endParaRPr lang="en-US" altLang="zh-CN" sz="800" b="0">
                  <a:solidFill>
                    <a:srgbClr val="000000"/>
                  </a:solidFill>
                  <a:effectLst/>
                  <a:latin typeface="微软雅黑" panose="020B0503020204020204" pitchFamily="34" charset="-122"/>
                  <a:ea typeface="微软雅黑" panose="020B0503020204020204" pitchFamily="34" charset="-122"/>
                </a:endParaRPr>
              </a:p>
              <a:p>
                <a:pPr algn="ctr"/>
                <a:r>
                  <a:rPr lang="zh-CN" altLang="en-US" sz="800" b="0">
                    <a:solidFill>
                      <a:srgbClr val="000000"/>
                    </a:solidFill>
                    <a:effectLst/>
                    <a:latin typeface="微软雅黑" panose="020B0503020204020204" pitchFamily="34" charset="-122"/>
                    <a:ea typeface="微软雅黑" panose="020B0503020204020204" pitchFamily="34" charset="-122"/>
                  </a:rPr>
                  <a:t>亮度 </a:t>
                </a:r>
                <a:r>
                  <a:rPr lang="en-US" altLang="zh-CN" sz="800" b="0">
                    <a:solidFill>
                      <a:srgbClr val="000000"/>
                    </a:solidFill>
                    <a:effectLst/>
                    <a:latin typeface="微软雅黑" panose="020B0503020204020204" pitchFamily="34" charset="-122"/>
                    <a:ea typeface="微软雅黑" panose="020B0503020204020204" pitchFamily="34" charset="-122"/>
                  </a:rPr>
                  <a:t>&gt; </a:t>
                </a:r>
                <a:r>
                  <a:rPr lang="en-US" altLang="zh-CN" sz="800" b="0">
                    <a:solidFill>
                      <a:srgbClr val="A22889"/>
                    </a:solidFill>
                    <a:effectLst/>
                    <a:latin typeface="微软雅黑" panose="020B0503020204020204" pitchFamily="34" charset="-122"/>
                    <a:ea typeface="微软雅黑" panose="020B0503020204020204" pitchFamily="34" charset="-122"/>
                  </a:rPr>
                  <a:t>Ip</a:t>
                </a:r>
                <a:r>
                  <a:rPr lang="en-US" altLang="zh-CN" sz="800" b="0">
                    <a:solidFill>
                      <a:srgbClr val="000000"/>
                    </a:solidFill>
                    <a:effectLst/>
                    <a:latin typeface="微软雅黑" panose="020B0503020204020204" pitchFamily="34" charset="-122"/>
                    <a:ea typeface="微软雅黑" panose="020B0503020204020204" pitchFamily="34" charset="-122"/>
                  </a:rPr>
                  <a:t> + </a:t>
                </a:r>
                <a:r>
                  <a:rPr lang="en-US" altLang="zh-CN" sz="800" b="0">
                    <a:solidFill>
                      <a:srgbClr val="A22889"/>
                    </a:solidFill>
                    <a:effectLst/>
                    <a:latin typeface="微软雅黑" panose="020B0503020204020204" pitchFamily="34" charset="-122"/>
                    <a:ea typeface="微软雅黑" panose="020B0503020204020204" pitchFamily="34" charset="-122"/>
                  </a:rPr>
                  <a:t>T</a:t>
                </a:r>
                <a:r>
                  <a:rPr lang="en-US" altLang="zh-CN" sz="800" b="0">
                    <a:solidFill>
                      <a:srgbClr val="000000"/>
                    </a:solidFill>
                    <a:effectLst/>
                    <a:latin typeface="微软雅黑" panose="020B0503020204020204" pitchFamily="34" charset="-122"/>
                    <a:ea typeface="微软雅黑" panose="020B0503020204020204" pitchFamily="34" charset="-122"/>
                  </a:rPr>
                  <a:t> </a:t>
                </a:r>
                <a:r>
                  <a:rPr lang="zh-CN" altLang="en-US" sz="800" b="0">
                    <a:solidFill>
                      <a:srgbClr val="000000"/>
                    </a:solidFill>
                    <a:effectLst/>
                    <a:latin typeface="微软雅黑" panose="020B0503020204020204" pitchFamily="34" charset="-122"/>
                    <a:ea typeface="微软雅黑" panose="020B0503020204020204" pitchFamily="34" charset="-122"/>
                  </a:rPr>
                  <a:t>或 </a:t>
                </a:r>
                <a:r>
                  <a:rPr lang="en-US" altLang="zh-CN" sz="800" b="0">
                    <a:solidFill>
                      <a:srgbClr val="000000"/>
                    </a:solidFill>
                    <a:effectLst/>
                    <a:latin typeface="微软雅黑" panose="020B0503020204020204" pitchFamily="34" charset="-122"/>
                    <a:ea typeface="微软雅黑" panose="020B0503020204020204" pitchFamily="34" charset="-122"/>
                  </a:rPr>
                  <a:t>&lt; </a:t>
                </a:r>
                <a:r>
                  <a:rPr lang="en-US" altLang="zh-CN" sz="800" b="0">
                    <a:solidFill>
                      <a:srgbClr val="A22889"/>
                    </a:solidFill>
                    <a:effectLst/>
                    <a:latin typeface="微软雅黑" panose="020B0503020204020204" pitchFamily="34" charset="-122"/>
                    <a:ea typeface="微软雅黑" panose="020B0503020204020204" pitchFamily="34" charset="-122"/>
                  </a:rPr>
                  <a:t>Ip</a:t>
                </a:r>
                <a:r>
                  <a:rPr lang="en-US" altLang="zh-CN" sz="800" b="0">
                    <a:solidFill>
                      <a:srgbClr val="000000"/>
                    </a:solidFill>
                    <a:effectLst/>
                    <a:latin typeface="微软雅黑" panose="020B0503020204020204" pitchFamily="34" charset="-122"/>
                    <a:ea typeface="微软雅黑" panose="020B0503020204020204" pitchFamily="34" charset="-122"/>
                  </a:rPr>
                  <a:t> </a:t>
                </a:r>
                <a:r>
                  <a:rPr lang="en-US" altLang="zh-CN" sz="800" b="0">
                    <a:solidFill>
                      <a:srgbClr val="A22889"/>
                    </a:solidFill>
                    <a:effectLst/>
                    <a:latin typeface="微软雅黑" panose="020B0503020204020204" pitchFamily="34" charset="-122"/>
                    <a:ea typeface="微软雅黑" panose="020B0503020204020204" pitchFamily="34" charset="-122"/>
                  </a:rPr>
                  <a:t>–</a:t>
                </a:r>
                <a:r>
                  <a:rPr lang="en-US" altLang="zh-CN" sz="800" b="0">
                    <a:solidFill>
                      <a:srgbClr val="000000"/>
                    </a:solidFill>
                    <a:effectLst/>
                    <a:latin typeface="微软雅黑" panose="020B0503020204020204" pitchFamily="34" charset="-122"/>
                    <a:ea typeface="微软雅黑" panose="020B0503020204020204" pitchFamily="34" charset="-122"/>
                  </a:rPr>
                  <a:t> </a:t>
                </a:r>
                <a:r>
                  <a:rPr lang="en-US" altLang="zh-CN" sz="800" b="0">
                    <a:solidFill>
                      <a:srgbClr val="A22889"/>
                    </a:solidFill>
                    <a:effectLst/>
                    <a:latin typeface="微软雅黑" panose="020B0503020204020204" pitchFamily="34" charset="-122"/>
                    <a:ea typeface="微软雅黑" panose="020B0503020204020204" pitchFamily="34" charset="-122"/>
                  </a:rPr>
                  <a:t>T </a:t>
                </a:r>
                <a:r>
                  <a:rPr lang="zh-CN" altLang="en-US" sz="800" b="0">
                    <a:solidFill>
                      <a:srgbClr val="000000"/>
                    </a:solidFill>
                    <a:effectLst/>
                    <a:latin typeface="微软雅黑" panose="020B0503020204020204" pitchFamily="34" charset="-122"/>
                    <a:ea typeface="微软雅黑" panose="020B0503020204020204" pitchFamily="34" charset="-122"/>
                  </a:rPr>
                  <a:t>？</a:t>
                </a:r>
                <a:endParaRPr lang="en-US" altLang="zh-CN" sz="800" b="0">
                  <a:solidFill>
                    <a:srgbClr val="000000"/>
                  </a:solidFill>
                  <a:effectLst/>
                  <a:latin typeface="微软雅黑" panose="020B0503020204020204" pitchFamily="34" charset="-122"/>
                  <a:ea typeface="微软雅黑" panose="020B0503020204020204" pitchFamily="34" charset="-122"/>
                </a:endParaRPr>
              </a:p>
            </p:txBody>
          </p:sp>
          <p:sp>
            <p:nvSpPr>
              <p:cNvPr id="68" name="流程图: 决策 67">
                <a:extLst>
                  <a:ext uri="{FF2B5EF4-FFF2-40B4-BE49-F238E27FC236}">
                    <a16:creationId xmlns:a16="http://schemas.microsoft.com/office/drawing/2014/main" id="{B54EC02A-E459-DB48-833E-D68EDBC5EB9B}"/>
                  </a:ext>
                </a:extLst>
              </p:cNvPr>
              <p:cNvSpPr/>
              <p:nvPr/>
            </p:nvSpPr>
            <p:spPr>
              <a:xfrm>
                <a:off x="8030890" y="4195855"/>
                <a:ext cx="1547930" cy="480685"/>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圆角 69">
              <a:extLst>
                <a:ext uri="{FF2B5EF4-FFF2-40B4-BE49-F238E27FC236}">
                  <a16:creationId xmlns:a16="http://schemas.microsoft.com/office/drawing/2014/main" id="{75B948D9-92E9-304A-C2D7-909F61879318}"/>
                </a:ext>
              </a:extLst>
            </p:cNvPr>
            <p:cNvSpPr/>
            <p:nvPr/>
          </p:nvSpPr>
          <p:spPr>
            <a:xfrm>
              <a:off x="10172733" y="4451266"/>
              <a:ext cx="516919" cy="19120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a:extLst>
                <a:ext uri="{FF2B5EF4-FFF2-40B4-BE49-F238E27FC236}">
                  <a16:creationId xmlns:a16="http://schemas.microsoft.com/office/drawing/2014/main" id="{8A96E8C1-541A-B01E-25D7-8F9B63ED06C5}"/>
                </a:ext>
              </a:extLst>
            </p:cNvPr>
            <p:cNvSpPr txBox="1"/>
            <p:nvPr/>
          </p:nvSpPr>
          <p:spPr>
            <a:xfrm>
              <a:off x="10144133" y="4439148"/>
              <a:ext cx="595035" cy="215444"/>
            </a:xfrm>
            <a:prstGeom prst="rect">
              <a:avLst/>
            </a:prstGeom>
            <a:noFill/>
          </p:spPr>
          <p:txBody>
            <a:bodyPr wrap="none" rtlCol="0">
              <a:spAutoFit/>
            </a:bodyPr>
            <a:lstStyle/>
            <a:p>
              <a:pPr algn="ctr"/>
              <a:r>
                <a:rPr lang="zh-CN" altLang="en-US" sz="800">
                  <a:latin typeface="微软雅黑" panose="020B0503020204020204" pitchFamily="34" charset="-122"/>
                  <a:ea typeface="微软雅黑" panose="020B0503020204020204" pitchFamily="34" charset="-122"/>
                </a:rPr>
                <a:t>是特征点</a:t>
              </a:r>
            </a:p>
          </p:txBody>
        </p:sp>
        <p:cxnSp>
          <p:nvCxnSpPr>
            <p:cNvPr id="75" name="直接箭头连接符 74">
              <a:extLst>
                <a:ext uri="{FF2B5EF4-FFF2-40B4-BE49-F238E27FC236}">
                  <a16:creationId xmlns:a16="http://schemas.microsoft.com/office/drawing/2014/main" id="{3708D4B6-BA8C-2B58-7489-EEE9EE5C9E09}"/>
                </a:ext>
              </a:extLst>
            </p:cNvPr>
            <p:cNvCxnSpPr>
              <a:cxnSpLocks/>
            </p:cNvCxnSpPr>
            <p:nvPr/>
          </p:nvCxnSpPr>
          <p:spPr>
            <a:xfrm>
              <a:off x="9174475" y="3363241"/>
              <a:ext cx="1" cy="117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54B31DF1-4BF4-0CB6-44A7-D4F8D2698B62}"/>
                </a:ext>
              </a:extLst>
            </p:cNvPr>
            <p:cNvCxnSpPr>
              <a:cxnSpLocks/>
            </p:cNvCxnSpPr>
            <p:nvPr/>
          </p:nvCxnSpPr>
          <p:spPr>
            <a:xfrm>
              <a:off x="9174474" y="3687203"/>
              <a:ext cx="1" cy="117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A97042E4-1318-CAAC-AFDC-DD9976B9D706}"/>
                </a:ext>
              </a:extLst>
            </p:cNvPr>
            <p:cNvCxnSpPr>
              <a:cxnSpLocks/>
            </p:cNvCxnSpPr>
            <p:nvPr/>
          </p:nvCxnSpPr>
          <p:spPr>
            <a:xfrm>
              <a:off x="9174476" y="4181100"/>
              <a:ext cx="1" cy="1176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A9E806FA-9B90-32A5-B643-34069D467AC7}"/>
                </a:ext>
              </a:extLst>
            </p:cNvPr>
            <p:cNvCxnSpPr>
              <a:cxnSpLocks/>
            </p:cNvCxnSpPr>
            <p:nvPr/>
          </p:nvCxnSpPr>
          <p:spPr>
            <a:xfrm>
              <a:off x="9969807" y="4551539"/>
              <a:ext cx="174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4" name="箭头: 燕尾形 83">
            <a:extLst>
              <a:ext uri="{FF2B5EF4-FFF2-40B4-BE49-F238E27FC236}">
                <a16:creationId xmlns:a16="http://schemas.microsoft.com/office/drawing/2014/main" id="{4C928B1D-B710-2789-6E80-2048957C2DF0}"/>
              </a:ext>
            </a:extLst>
          </p:cNvPr>
          <p:cNvSpPr/>
          <p:nvPr/>
        </p:nvSpPr>
        <p:spPr>
          <a:xfrm>
            <a:off x="7408976" y="3779045"/>
            <a:ext cx="211024" cy="122247"/>
          </a:xfrm>
          <a:prstGeom prst="notch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箭头: 燕尾形 85">
            <a:extLst>
              <a:ext uri="{FF2B5EF4-FFF2-40B4-BE49-F238E27FC236}">
                <a16:creationId xmlns:a16="http://schemas.microsoft.com/office/drawing/2014/main" id="{C9E9B2E6-008A-F523-6DE6-130EA4ABA430}"/>
              </a:ext>
            </a:extLst>
          </p:cNvPr>
          <p:cNvSpPr/>
          <p:nvPr/>
        </p:nvSpPr>
        <p:spPr>
          <a:xfrm>
            <a:off x="8476504" y="3773805"/>
            <a:ext cx="211024" cy="122247"/>
          </a:xfrm>
          <a:prstGeom prst="notch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3DC57556-4D8B-DD82-9892-ED4217415065}"/>
              </a:ext>
            </a:extLst>
          </p:cNvPr>
          <p:cNvSpPr/>
          <p:nvPr/>
        </p:nvSpPr>
        <p:spPr>
          <a:xfrm>
            <a:off x="4596368" y="5018246"/>
            <a:ext cx="2099618" cy="276999"/>
          </a:xfrm>
          <a:prstGeom prst="rect">
            <a:avLst/>
          </a:prstGeom>
          <a:solidFill>
            <a:schemeClr val="bg2"/>
          </a:solidFill>
          <a:ln>
            <a:noFill/>
          </a:ln>
        </p:spPr>
        <p:txBody>
          <a:bodyPr vert="horz" wrap="square">
            <a:spAutoFit/>
          </a:bodyPr>
          <a:lstStyle/>
          <a:p>
            <a:r>
              <a:rPr lang="en-US" altLang="zh-CN" sz="1200" b="1">
                <a:latin typeface="微软雅黑" panose="020B0503020204020204" pitchFamily="34" charset="-122"/>
                <a:ea typeface="微软雅黑" panose="020B0503020204020204" pitchFamily="34" charset="-122"/>
              </a:rPr>
              <a:t>BRIEF</a:t>
            </a:r>
            <a:r>
              <a:rPr lang="zh-CN" altLang="en-US" sz="1200" b="1">
                <a:latin typeface="微软雅黑" panose="020B0503020204020204" pitchFamily="34" charset="-122"/>
                <a:ea typeface="微软雅黑" panose="020B0503020204020204" pitchFamily="34" charset="-122"/>
              </a:rPr>
              <a:t>描述子</a:t>
            </a:r>
          </a:p>
        </p:txBody>
      </p:sp>
      <p:sp>
        <p:nvSpPr>
          <p:cNvPr id="89" name="文本框 88">
            <a:extLst>
              <a:ext uri="{FF2B5EF4-FFF2-40B4-BE49-F238E27FC236}">
                <a16:creationId xmlns:a16="http://schemas.microsoft.com/office/drawing/2014/main" id="{DB31DBBE-627D-C99C-5687-E09BB19A3AA1}"/>
              </a:ext>
            </a:extLst>
          </p:cNvPr>
          <p:cNvSpPr txBox="1"/>
          <p:nvPr/>
        </p:nvSpPr>
        <p:spPr>
          <a:xfrm>
            <a:off x="4596368" y="5303672"/>
            <a:ext cx="4672323" cy="263790"/>
          </a:xfrm>
          <a:prstGeom prst="rect">
            <a:avLst/>
          </a:prstGeom>
          <a:noFill/>
        </p:spPr>
        <p:txBody>
          <a:bodyPr wrap="square">
            <a:spAutoFit/>
          </a:bodyPr>
          <a:lstStyle/>
          <a:p>
            <a:pPr marL="171450" lvl="0" indent="-171450">
              <a:lnSpc>
                <a:spcPct val="115000"/>
              </a:lnSpc>
              <a:spcAft>
                <a:spcPts val="800"/>
              </a:spcAft>
              <a:buSzPts val="1000"/>
              <a:buFont typeface="Arial" panose="020B0604020202020204" pitchFamily="34" charset="0"/>
              <a:buChar char="•"/>
              <a:tabLst>
                <a:tab pos="457200" algn="l"/>
              </a:tabLst>
            </a:pPr>
            <a:r>
              <a:rPr lang="zh-CN" altLang="en-US" sz="1050" kern="1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二进制向量</a:t>
            </a:r>
            <a:r>
              <a:rPr lang="zh-CN" altLang="en-US" sz="1050" kern="100">
                <a:effectLst/>
                <a:latin typeface="微软雅黑" panose="020B0503020204020204" pitchFamily="34" charset="-122"/>
                <a:ea typeface="微软雅黑" panose="020B0503020204020204" pitchFamily="34" charset="-122"/>
                <a:cs typeface="Times New Roman" panose="02020603050405020304" pitchFamily="18" charset="0"/>
              </a:rPr>
              <a:t>，由</a:t>
            </a:r>
            <a:r>
              <a:rPr lang="en-US" altLang="zh-CN" sz="1050" kern="100">
                <a:effectLst/>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050" kern="10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050" kern="10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50" kern="100">
                <a:effectLst/>
                <a:latin typeface="微软雅黑" panose="020B0503020204020204" pitchFamily="34" charset="-122"/>
                <a:ea typeface="微软雅黑" panose="020B0503020204020204" pitchFamily="34" charset="-122"/>
                <a:cs typeface="Times New Roman" panose="02020603050405020304" pitchFamily="18" charset="0"/>
              </a:rPr>
              <a:t>组成，</a:t>
            </a:r>
            <a:r>
              <a:rPr lang="zh-CN" altLang="en-US" sz="1000">
                <a:latin typeface="微软雅黑" panose="020B0503020204020204" pitchFamily="34" charset="-122"/>
                <a:ea typeface="微软雅黑" panose="020B0503020204020204" pitchFamily="34" charset="-122"/>
              </a:rPr>
              <a:t>编码关键点附近两个像素的大小关系</a:t>
            </a:r>
            <a:endParaRPr lang="zh-CN" altLang="zh-CN" sz="10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93" name="对象 92">
            <a:extLst>
              <a:ext uri="{FF2B5EF4-FFF2-40B4-BE49-F238E27FC236}">
                <a16:creationId xmlns:a16="http://schemas.microsoft.com/office/drawing/2014/main" id="{5485E521-F7A3-8051-66A4-50616F50DE24}"/>
              </a:ext>
            </a:extLst>
          </p:cNvPr>
          <p:cNvGraphicFramePr>
            <a:graphicFrameLocks noChangeAspect="1"/>
          </p:cNvGraphicFramePr>
          <p:nvPr>
            <p:extLst>
              <p:ext uri="{D42A27DB-BD31-4B8C-83A1-F6EECF244321}">
                <p14:modId xmlns:p14="http://schemas.microsoft.com/office/powerpoint/2010/main" val="4142230910"/>
              </p:ext>
            </p:extLst>
          </p:nvPr>
        </p:nvGraphicFramePr>
        <p:xfrm>
          <a:off x="4829086" y="5623433"/>
          <a:ext cx="1866900" cy="457200"/>
        </p:xfrm>
        <a:graphic>
          <a:graphicData uri="http://schemas.openxmlformats.org/presentationml/2006/ole">
            <mc:AlternateContent xmlns:mc="http://schemas.openxmlformats.org/markup-compatibility/2006">
              <mc:Choice xmlns:v="urn:schemas-microsoft-com:vml" Requires="v">
                <p:oleObj name="Equation" r:id="rId5" imgW="1867099" imgH="457216" progId="Equation.DSMT4">
                  <p:embed/>
                </p:oleObj>
              </mc:Choice>
              <mc:Fallback>
                <p:oleObj name="Equation" r:id="rId5" imgW="1867099" imgH="457216" progId="Equation.DSMT4">
                  <p:embed/>
                  <p:pic>
                    <p:nvPicPr>
                      <p:cNvPr id="0" name=""/>
                      <p:cNvPicPr/>
                      <p:nvPr/>
                    </p:nvPicPr>
                    <p:blipFill>
                      <a:blip r:embed="rId6"/>
                      <a:stretch>
                        <a:fillRect/>
                      </a:stretch>
                    </p:blipFill>
                    <p:spPr>
                      <a:xfrm>
                        <a:off x="4829086" y="5623433"/>
                        <a:ext cx="1866900" cy="45720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95" name="文本框 94">
                <a:extLst>
                  <a:ext uri="{FF2B5EF4-FFF2-40B4-BE49-F238E27FC236}">
                    <a16:creationId xmlns:a16="http://schemas.microsoft.com/office/drawing/2014/main" id="{70631FAD-97B4-2315-D49F-5EE4CA6B736E}"/>
                  </a:ext>
                </a:extLst>
              </p:cNvPr>
              <p:cNvSpPr txBox="1"/>
              <p:nvPr/>
            </p:nvSpPr>
            <p:spPr>
              <a:xfrm>
                <a:off x="7206208" y="5834412"/>
                <a:ext cx="2406258" cy="246221"/>
              </a:xfrm>
              <a:prstGeom prst="rect">
                <a:avLst/>
              </a:prstGeom>
              <a:noFill/>
            </p:spPr>
            <p:txBody>
              <a:bodyPr wrap="square">
                <a:spAutoFit/>
              </a:bodyPr>
              <a:lstStyle/>
              <a:p>
                <a:r>
                  <a:rPr lang="zh-CN" altLang="en-US" sz="1000">
                    <a:latin typeface="微软雅黑" panose="020B0503020204020204" pitchFamily="34" charset="-122"/>
                    <a:ea typeface="微软雅黑" panose="020B0503020204020204" pitchFamily="34" charset="-122"/>
                  </a:rPr>
                  <a:t>：像素</a:t>
                </a:r>
                <a14:m>
                  <m:oMath xmlns:m="http://schemas.openxmlformats.org/officeDocument/2006/math">
                    <m:r>
                      <a:rPr lang="en-US" altLang="zh-CN" sz="1000" b="0" i="1" smtClean="0">
                        <a:latin typeface="Cambria Math" panose="02040503050406030204" pitchFamily="18" charset="0"/>
                        <a:ea typeface="微软雅黑" panose="020B0503020204020204" pitchFamily="34" charset="-122"/>
                      </a:rPr>
                      <m:t>𝑥</m:t>
                    </m:r>
                  </m:oMath>
                </a14:m>
                <a:r>
                  <a:rPr lang="zh-CN" altLang="en-US" sz="1000">
                    <a:latin typeface="微软雅黑" panose="020B0503020204020204" pitchFamily="34" charset="-122"/>
                    <a:ea typeface="微软雅黑" panose="020B0503020204020204" pitchFamily="34" charset="-122"/>
                  </a:rPr>
                  <a:t>在窗口</a:t>
                </a:r>
                <a14:m>
                  <m:oMath xmlns:m="http://schemas.openxmlformats.org/officeDocument/2006/math">
                    <m:r>
                      <a:rPr lang="en-US" altLang="zh-CN" sz="1000" b="0" i="1" smtClean="0">
                        <a:latin typeface="Cambria Math" panose="02040503050406030204" pitchFamily="18" charset="0"/>
                        <a:ea typeface="微软雅黑" panose="020B0503020204020204" pitchFamily="34" charset="-122"/>
                      </a:rPr>
                      <m:t>𝑝</m:t>
                    </m:r>
                  </m:oMath>
                </a14:m>
                <a:r>
                  <a:rPr lang="zh-CN" altLang="en-US" sz="1000">
                    <a:latin typeface="微软雅黑" panose="020B0503020204020204" pitchFamily="34" charset="-122"/>
                    <a:ea typeface="微软雅黑" panose="020B0503020204020204" pitchFamily="34" charset="-122"/>
                  </a:rPr>
                  <a:t>内的灰度值</a:t>
                </a:r>
              </a:p>
            </p:txBody>
          </p:sp>
        </mc:Choice>
        <mc:Fallback>
          <p:sp>
            <p:nvSpPr>
              <p:cNvPr id="95" name="文本框 94">
                <a:extLst>
                  <a:ext uri="{FF2B5EF4-FFF2-40B4-BE49-F238E27FC236}">
                    <a16:creationId xmlns:a16="http://schemas.microsoft.com/office/drawing/2014/main" id="{70631FAD-97B4-2315-D49F-5EE4CA6B736E}"/>
                  </a:ext>
                </a:extLst>
              </p:cNvPr>
              <p:cNvSpPr txBox="1">
                <a:spLocks noRot="1" noChangeAspect="1" noMove="1" noResize="1" noEditPoints="1" noAdjustHandles="1" noChangeArrowheads="1" noChangeShapeType="1" noTextEdit="1"/>
              </p:cNvSpPr>
              <p:nvPr/>
            </p:nvSpPr>
            <p:spPr>
              <a:xfrm>
                <a:off x="7206208" y="5834412"/>
                <a:ext cx="2406258" cy="246221"/>
              </a:xfrm>
              <a:prstGeom prst="rect">
                <a:avLst/>
              </a:prstGeom>
              <a:blipFill>
                <a:blip r:embed="rId7"/>
                <a:stretch>
                  <a:fillRect b="-15000"/>
                </a:stretch>
              </a:blipFill>
            </p:spPr>
            <p:txBody>
              <a:bodyPr/>
              <a:lstStyle/>
              <a:p>
                <a:r>
                  <a:rPr lang="zh-CN" altLang="en-US">
                    <a:noFill/>
                  </a:rPr>
                  <a:t> </a:t>
                </a:r>
              </a:p>
            </p:txBody>
          </p:sp>
        </mc:Fallback>
      </mc:AlternateContent>
      <p:graphicFrame>
        <p:nvGraphicFramePr>
          <p:cNvPr id="96" name="对象 95">
            <a:extLst>
              <a:ext uri="{FF2B5EF4-FFF2-40B4-BE49-F238E27FC236}">
                <a16:creationId xmlns:a16="http://schemas.microsoft.com/office/drawing/2014/main" id="{CE401CCB-B08E-2735-955B-7C7286012E87}"/>
              </a:ext>
            </a:extLst>
          </p:cNvPr>
          <p:cNvGraphicFramePr>
            <a:graphicFrameLocks noChangeAspect="1"/>
          </p:cNvGraphicFramePr>
          <p:nvPr>
            <p:extLst>
              <p:ext uri="{D42A27DB-BD31-4B8C-83A1-F6EECF244321}">
                <p14:modId xmlns:p14="http://schemas.microsoft.com/office/powerpoint/2010/main" val="1047370950"/>
              </p:ext>
            </p:extLst>
          </p:nvPr>
        </p:nvGraphicFramePr>
        <p:xfrm>
          <a:off x="6969680" y="5864542"/>
          <a:ext cx="330200" cy="203200"/>
        </p:xfrm>
        <a:graphic>
          <a:graphicData uri="http://schemas.openxmlformats.org/presentationml/2006/ole">
            <mc:AlternateContent xmlns:mc="http://schemas.openxmlformats.org/markup-compatibility/2006">
              <mc:Choice xmlns:v="urn:schemas-microsoft-com:vml" Requires="v">
                <p:oleObj name="Equation" r:id="rId8" imgW="330120" imgH="203040" progId="Equation.DSMT4">
                  <p:embed/>
                </p:oleObj>
              </mc:Choice>
              <mc:Fallback>
                <p:oleObj name="Equation" r:id="rId8" imgW="330120" imgH="203040" progId="Equation.DSMT4">
                  <p:embed/>
                  <p:pic>
                    <p:nvPicPr>
                      <p:cNvPr id="0" name=""/>
                      <p:cNvPicPr/>
                      <p:nvPr/>
                    </p:nvPicPr>
                    <p:blipFill>
                      <a:blip r:embed="rId9"/>
                      <a:stretch>
                        <a:fillRect/>
                      </a:stretch>
                    </p:blipFill>
                    <p:spPr>
                      <a:xfrm>
                        <a:off x="6969680" y="5864542"/>
                        <a:ext cx="330200" cy="203200"/>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45755FE6-2641-C04D-9E6D-476C070A3043}"/>
              </a:ext>
            </a:extLst>
          </p:cNvPr>
          <p:cNvSpPr/>
          <p:nvPr/>
        </p:nvSpPr>
        <p:spPr>
          <a:xfrm>
            <a:off x="4419391" y="2676553"/>
            <a:ext cx="6626827" cy="2261203"/>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B69C77CC-1325-0BBA-42D7-2A8BA5FB3F6F}"/>
              </a:ext>
            </a:extLst>
          </p:cNvPr>
          <p:cNvPicPr>
            <a:picLocks noChangeAspect="1"/>
          </p:cNvPicPr>
          <p:nvPr/>
        </p:nvPicPr>
        <p:blipFill>
          <a:blip r:embed="rId10"/>
          <a:stretch>
            <a:fillRect/>
          </a:stretch>
        </p:blipFill>
        <p:spPr>
          <a:xfrm>
            <a:off x="721696" y="2551487"/>
            <a:ext cx="2889264" cy="2278261"/>
          </a:xfrm>
          <a:prstGeom prst="rect">
            <a:avLst/>
          </a:prstGeom>
        </p:spPr>
      </p:pic>
      <p:sp>
        <p:nvSpPr>
          <p:cNvPr id="4" name="文本框 3">
            <a:extLst>
              <a:ext uri="{FF2B5EF4-FFF2-40B4-BE49-F238E27FC236}">
                <a16:creationId xmlns:a16="http://schemas.microsoft.com/office/drawing/2014/main" id="{2B087FD5-3D14-A8F0-877D-5C783BD8D587}"/>
              </a:ext>
            </a:extLst>
          </p:cNvPr>
          <p:cNvSpPr txBox="1"/>
          <p:nvPr/>
        </p:nvSpPr>
        <p:spPr>
          <a:xfrm>
            <a:off x="1427632" y="4810382"/>
            <a:ext cx="1537495" cy="215444"/>
          </a:xfrm>
          <a:prstGeom prst="rect">
            <a:avLst/>
          </a:prstGeom>
          <a:noFill/>
        </p:spPr>
        <p:txBody>
          <a:bodyPr wrap="square">
            <a:spAutoFit/>
          </a:bodyPr>
          <a:lstStyle/>
          <a:p>
            <a:r>
              <a:rPr lang="en-US" altLang="zh-CN" sz="800">
                <a:latin typeface="微软雅黑" panose="020B0503020204020204" pitchFamily="34" charset="-122"/>
                <a:ea typeface="微软雅黑" panose="020B0503020204020204" pitchFamily="34" charset="-122"/>
              </a:rPr>
              <a:t>ORBSLAM</a:t>
            </a:r>
            <a:r>
              <a:rPr lang="zh-CN" altLang="en-US" sz="800">
                <a:latin typeface="微软雅黑" panose="020B0503020204020204" pitchFamily="34" charset="-122"/>
                <a:ea typeface="微软雅黑" panose="020B0503020204020204" pitchFamily="34" charset="-122"/>
              </a:rPr>
              <a:t>系统结构图</a:t>
            </a:r>
          </a:p>
        </p:txBody>
      </p:sp>
      <p:sp>
        <p:nvSpPr>
          <p:cNvPr id="7" name="标题 1">
            <a:extLst>
              <a:ext uri="{FF2B5EF4-FFF2-40B4-BE49-F238E27FC236}">
                <a16:creationId xmlns:a16="http://schemas.microsoft.com/office/drawing/2014/main" id="{AC067178-88DD-03BD-AD56-3CF2436CA2A0}"/>
              </a:ext>
            </a:extLst>
          </p:cNvPr>
          <p:cNvSpPr>
            <a:spLocks noGrp="1"/>
          </p:cNvSpPr>
          <p:nvPr>
            <p:ph type="title"/>
          </p:nvPr>
        </p:nvSpPr>
        <p:spPr>
          <a:xfrm>
            <a:off x="614680" y="203200"/>
            <a:ext cx="6642100" cy="73024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ORBSLAM</a:t>
            </a:r>
            <a:r>
              <a:rPr kumimoji="0" lang="zh-CN" altLang="en-US"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原理</a:t>
            </a:r>
            <a:endParaRPr kumimoji="0" lang="zh-CN" altLang="en-US" sz="36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D0FA87EF-B92B-EB67-6469-AD2A3E25838B}"/>
              </a:ext>
            </a:extLst>
          </p:cNvPr>
          <p:cNvSpPr txBox="1"/>
          <p:nvPr/>
        </p:nvSpPr>
        <p:spPr>
          <a:xfrm>
            <a:off x="806553" y="5798303"/>
            <a:ext cx="3500918" cy="812274"/>
          </a:xfrm>
          <a:prstGeom prst="rect">
            <a:avLst/>
          </a:prstGeom>
          <a:noFill/>
        </p:spPr>
        <p:txBody>
          <a:bodyPr wrap="square">
            <a:spAutoFit/>
          </a:bodyPr>
          <a:lstStyle/>
          <a:p>
            <a:pPr marL="342900" lvl="0" indent="-342900">
              <a:lnSpc>
                <a:spcPts val="800"/>
              </a:lnSpc>
              <a:spcAft>
                <a:spcPts val="800"/>
              </a:spcAft>
              <a:buSzPts val="1000"/>
              <a:buFont typeface="Symbol" panose="05050102010706020507" pitchFamily="18" charset="2"/>
              <a:buChar char=""/>
              <a:tabLst>
                <a:tab pos="457200" algn="l"/>
              </a:tabLst>
            </a:pPr>
            <a:r>
              <a:rPr lang="zh-CN" altLang="zh-CN" sz="900" kern="100">
                <a:effectLst/>
                <a:latin typeface="微软雅黑" panose="020B0503020204020204" pitchFamily="34" charset="-122"/>
                <a:ea typeface="微软雅黑" panose="020B0503020204020204" pitchFamily="34" charset="-122"/>
                <a:cs typeface="Times New Roman" panose="02020603050405020304" pitchFamily="18" charset="0"/>
              </a:rPr>
              <a:t>对于新读取的帧，提取</a:t>
            </a:r>
            <a:r>
              <a:rPr lang="en-US" altLang="zh-CN" sz="900" kern="100">
                <a:effectLst/>
                <a:latin typeface="微软雅黑" panose="020B0503020204020204" pitchFamily="34" charset="-122"/>
                <a:ea typeface="微软雅黑" panose="020B0503020204020204" pitchFamily="34" charset="-122"/>
                <a:cs typeface="Times New Roman" panose="02020603050405020304" pitchFamily="18" charset="0"/>
              </a:rPr>
              <a:t> ORB </a:t>
            </a:r>
            <a:r>
              <a:rPr lang="zh-CN" altLang="zh-CN" sz="900" kern="100">
                <a:effectLst/>
                <a:latin typeface="微软雅黑" panose="020B0503020204020204" pitchFamily="34" charset="-122"/>
                <a:ea typeface="微软雅黑" panose="020B0503020204020204" pitchFamily="34" charset="-122"/>
                <a:cs typeface="Times New Roman" panose="02020603050405020304" pitchFamily="18" charset="0"/>
              </a:rPr>
              <a:t>特征</a:t>
            </a:r>
          </a:p>
          <a:p>
            <a:pPr marL="342900" lvl="0" indent="-342900">
              <a:lnSpc>
                <a:spcPts val="800"/>
              </a:lnSpc>
              <a:spcAft>
                <a:spcPts val="800"/>
              </a:spcAft>
              <a:buSzPts val="1000"/>
              <a:buFont typeface="Symbol" panose="05050102010706020507" pitchFamily="18" charset="2"/>
              <a:buChar char=""/>
              <a:tabLst>
                <a:tab pos="457200" algn="l"/>
              </a:tabLst>
            </a:pPr>
            <a:r>
              <a:rPr lang="zh-CN" altLang="zh-CN" sz="900" kern="100">
                <a:effectLst/>
                <a:latin typeface="微软雅黑" panose="020B0503020204020204" pitchFamily="34" charset="-122"/>
                <a:ea typeface="微软雅黑" panose="020B0503020204020204" pitchFamily="34" charset="-122"/>
                <a:cs typeface="Times New Roman" panose="02020603050405020304" pitchFamily="18" charset="0"/>
              </a:rPr>
              <a:t>当前帧位姿初值估计</a:t>
            </a:r>
            <a:endParaRPr lang="en-US" altLang="zh-CN" sz="9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ts val="800"/>
              </a:lnSpc>
              <a:spcAft>
                <a:spcPts val="800"/>
              </a:spcAft>
              <a:buSzPts val="1000"/>
              <a:buFont typeface="Symbol" panose="05050102010706020507" pitchFamily="18" charset="2"/>
              <a:buChar char=""/>
              <a:tabLst>
                <a:tab pos="457200" algn="l"/>
              </a:tabLst>
            </a:pPr>
            <a:r>
              <a:rPr lang="zh-CN" altLang="zh-CN" sz="900" kern="100">
                <a:effectLst/>
                <a:latin typeface="微软雅黑" panose="020B0503020204020204" pitchFamily="34" charset="-122"/>
                <a:ea typeface="微软雅黑" panose="020B0503020204020204" pitchFamily="34" charset="-122"/>
                <a:cs typeface="Times New Roman" panose="02020603050405020304" pitchFamily="18" charset="0"/>
              </a:rPr>
              <a:t>局部地图跟踪</a:t>
            </a:r>
            <a:endParaRPr lang="en-US" altLang="zh-CN" sz="900" kern="10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ts val="800"/>
              </a:lnSpc>
              <a:spcAft>
                <a:spcPts val="800"/>
              </a:spcAft>
              <a:buSzPts val="1000"/>
              <a:buFont typeface="Symbol" panose="05050102010706020507" pitchFamily="18" charset="2"/>
              <a:buChar char=""/>
              <a:tabLst>
                <a:tab pos="457200" algn="l"/>
              </a:tabLst>
            </a:pPr>
            <a:r>
              <a:rPr lang="zh-CN" altLang="zh-CN" sz="900" kern="100">
                <a:effectLst/>
                <a:latin typeface="微软雅黑" panose="020B0503020204020204" pitchFamily="34" charset="-122"/>
                <a:ea typeface="微软雅黑" panose="020B0503020204020204" pitchFamily="34" charset="-122"/>
                <a:cs typeface="Times New Roman" panose="02020603050405020304" pitchFamily="18" charset="0"/>
              </a:rPr>
              <a:t>决定是否将当前帧作为关键帧插入</a:t>
            </a:r>
            <a:r>
              <a:rPr lang="en-US" altLang="zh-CN" sz="900" kern="100">
                <a:effectLst/>
                <a:latin typeface="微软雅黑" panose="020B0503020204020204" pitchFamily="34" charset="-122"/>
                <a:ea typeface="微软雅黑" panose="020B0503020204020204" pitchFamily="34" charset="-122"/>
                <a:cs typeface="Times New Roman" panose="02020603050405020304" pitchFamily="18" charset="0"/>
              </a:rPr>
              <a:t> LocalMapping </a:t>
            </a:r>
            <a:r>
              <a:rPr lang="zh-CN" altLang="zh-CN" sz="900" kern="100">
                <a:effectLst/>
                <a:latin typeface="微软雅黑" panose="020B0503020204020204" pitchFamily="34" charset="-122"/>
                <a:ea typeface="微软雅黑" panose="020B0503020204020204" pitchFamily="34" charset="-122"/>
                <a:cs typeface="Times New Roman" panose="02020603050405020304" pitchFamily="18" charset="0"/>
              </a:rPr>
              <a:t>线程</a:t>
            </a:r>
          </a:p>
        </p:txBody>
      </p:sp>
      <p:sp>
        <p:nvSpPr>
          <p:cNvPr id="13" name="灯片编号占位符 2">
            <a:extLst>
              <a:ext uri="{FF2B5EF4-FFF2-40B4-BE49-F238E27FC236}">
                <a16:creationId xmlns:a16="http://schemas.microsoft.com/office/drawing/2014/main" id="{40F34192-F538-F493-3EFD-14DCD7B12DE4}"/>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8</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1592977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C3535-61BB-73F7-1E09-7ECD8037A43A}"/>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6C4C1219-6813-4838-7CF9-4A8CA77EAD60}"/>
              </a:ext>
            </a:extLst>
          </p:cNvPr>
          <p:cNvSpPr/>
          <p:nvPr/>
        </p:nvSpPr>
        <p:spPr>
          <a:xfrm>
            <a:off x="498836" y="1045525"/>
            <a:ext cx="8704928" cy="4296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b="1" kern="0">
                <a:solidFill>
                  <a:srgbClr val="002060"/>
                </a:solidFill>
                <a:latin typeface="微软雅黑" panose="020B0503020204020204" pitchFamily="34" charset="-122"/>
                <a:ea typeface="微软雅黑" panose="020B0503020204020204" pitchFamily="34" charset="-122"/>
              </a:rPr>
              <a:t>ORBSLAM</a:t>
            </a:r>
            <a:r>
              <a:rPr lang="zh-CN" altLang="en-US" b="1" kern="0">
                <a:solidFill>
                  <a:srgbClr val="002060"/>
                </a:solidFill>
                <a:latin typeface="微软雅黑" panose="020B0503020204020204" pitchFamily="34" charset="-122"/>
                <a:ea typeface="微软雅黑" panose="020B0503020204020204" pitchFamily="34" charset="-122"/>
              </a:rPr>
              <a:t>原理</a:t>
            </a:r>
            <a:endParaRPr lang="zh-CN" altLang="en-US" b="1" kern="0" dirty="0">
              <a:solidFill>
                <a:srgbClr val="002060"/>
              </a:solidFill>
              <a:latin typeface="微软雅黑" panose="020B0503020204020204" pitchFamily="34" charset="-122"/>
              <a:ea typeface="微软雅黑" panose="020B0503020204020204" pitchFamily="34" charset="-122"/>
            </a:endParaRPr>
          </a:p>
        </p:txBody>
      </p:sp>
      <p:pic>
        <p:nvPicPr>
          <p:cNvPr id="36" name="图片 35" descr="图示&#10;&#10;AI 生成的内容可能不正确。">
            <a:extLst>
              <a:ext uri="{FF2B5EF4-FFF2-40B4-BE49-F238E27FC236}">
                <a16:creationId xmlns:a16="http://schemas.microsoft.com/office/drawing/2014/main" id="{12046F19-388D-EE08-B74E-7DDD4F30A05E}"/>
              </a:ext>
            </a:extLst>
          </p:cNvPr>
          <p:cNvPicPr>
            <a:picLocks noChangeAspect="1"/>
          </p:cNvPicPr>
          <p:nvPr/>
        </p:nvPicPr>
        <p:blipFill>
          <a:blip r:embed="rId3"/>
          <a:srcRect l="-1" t="29348" r="10084" b="1569"/>
          <a:stretch/>
        </p:blipFill>
        <p:spPr>
          <a:xfrm>
            <a:off x="4506541" y="2616709"/>
            <a:ext cx="1886354" cy="1114331"/>
          </a:xfrm>
          <a:prstGeom prst="rect">
            <a:avLst/>
          </a:prstGeom>
        </p:spPr>
      </p:pic>
      <p:sp>
        <p:nvSpPr>
          <p:cNvPr id="46" name="文本框 45">
            <a:extLst>
              <a:ext uri="{FF2B5EF4-FFF2-40B4-BE49-F238E27FC236}">
                <a16:creationId xmlns:a16="http://schemas.microsoft.com/office/drawing/2014/main" id="{FF6B3109-6C8E-DBD1-B6BD-2F271E32D6F8}"/>
              </a:ext>
            </a:extLst>
          </p:cNvPr>
          <p:cNvSpPr txBox="1"/>
          <p:nvPr/>
        </p:nvSpPr>
        <p:spPr>
          <a:xfrm>
            <a:off x="7353448" y="6127662"/>
            <a:ext cx="2743200" cy="230832"/>
          </a:xfrm>
          <a:prstGeom prst="rect">
            <a:avLst/>
          </a:prstGeom>
          <a:noFill/>
        </p:spPr>
        <p:txBody>
          <a:bodyPr wrap="square">
            <a:spAutoFit/>
          </a:bodyPr>
          <a:lstStyle/>
          <a:p>
            <a:r>
              <a:rPr lang="zh-CN" altLang="en-US" sz="900" b="0" i="0">
                <a:effectLst/>
                <a:latin typeface="微软雅黑" panose="020B0503020204020204" pitchFamily="34" charset="-122"/>
                <a:ea typeface="微软雅黑" panose="020B0503020204020204" pitchFamily="34" charset="-122"/>
              </a:rPr>
              <a:t>匹配的地图点数目超过阈值，则认为成功跟踪匹配</a:t>
            </a:r>
            <a:endParaRPr lang="zh-CN" altLang="en-US" sz="90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E9A43D4C-164B-F878-9601-332F56570989}"/>
              </a:ext>
            </a:extLst>
          </p:cNvPr>
          <p:cNvSpPr txBox="1"/>
          <p:nvPr/>
        </p:nvSpPr>
        <p:spPr>
          <a:xfrm>
            <a:off x="7400063" y="4867259"/>
            <a:ext cx="2734374" cy="230832"/>
          </a:xfrm>
          <a:prstGeom prst="rect">
            <a:avLst/>
          </a:prstGeom>
          <a:noFill/>
        </p:spPr>
        <p:txBody>
          <a:bodyPr wrap="square">
            <a:spAutoFit/>
          </a:bodyPr>
          <a:lstStyle/>
          <a:p>
            <a:r>
              <a:rPr lang="zh-CN" altLang="en-US" sz="900">
                <a:latin typeface="微软雅黑" panose="020B0503020204020204" pitchFamily="34" charset="-122"/>
                <a:ea typeface="微软雅黑" panose="020B0503020204020204" pitchFamily="34" charset="-122"/>
              </a:rPr>
              <a:t>将当前普通帧的</a:t>
            </a:r>
            <a:r>
              <a:rPr lang="zh-CN" altLang="en-US" sz="900">
                <a:solidFill>
                  <a:srgbClr val="C00000"/>
                </a:solidFill>
                <a:latin typeface="微软雅黑" panose="020B0503020204020204" pitchFamily="34" charset="-122"/>
                <a:ea typeface="微软雅黑" panose="020B0503020204020204" pitchFamily="34" charset="-122"/>
              </a:rPr>
              <a:t>描述子</a:t>
            </a:r>
            <a:r>
              <a:rPr lang="zh-CN" altLang="en-US" sz="900">
                <a:latin typeface="微软雅黑" panose="020B0503020204020204" pitchFamily="34" charset="-122"/>
                <a:ea typeface="微软雅黑" panose="020B0503020204020204" pitchFamily="34" charset="-122"/>
              </a:rPr>
              <a:t>转化为当前图像包含的</a:t>
            </a:r>
            <a:r>
              <a:rPr lang="zh-CN" altLang="en-US" sz="900">
                <a:solidFill>
                  <a:srgbClr val="C00000"/>
                </a:solidFill>
                <a:latin typeface="微软雅黑" panose="020B0503020204020204" pitchFamily="34" charset="-122"/>
                <a:ea typeface="微软雅黑" panose="020B0503020204020204" pitchFamily="34" charset="-122"/>
              </a:rPr>
              <a:t>单词</a:t>
            </a:r>
          </a:p>
        </p:txBody>
      </p:sp>
      <p:sp>
        <p:nvSpPr>
          <p:cNvPr id="48" name="文本框 47">
            <a:extLst>
              <a:ext uri="{FF2B5EF4-FFF2-40B4-BE49-F238E27FC236}">
                <a16:creationId xmlns:a16="http://schemas.microsoft.com/office/drawing/2014/main" id="{72B3B4D9-8ABB-7897-A31A-0D0C02B33679}"/>
              </a:ext>
            </a:extLst>
          </p:cNvPr>
          <p:cNvSpPr txBox="1"/>
          <p:nvPr/>
        </p:nvSpPr>
        <p:spPr>
          <a:xfrm>
            <a:off x="7520741" y="5195108"/>
            <a:ext cx="2489512" cy="230832"/>
          </a:xfrm>
          <a:prstGeom prst="rect">
            <a:avLst/>
          </a:prstGeom>
          <a:noFill/>
        </p:spPr>
        <p:txBody>
          <a:bodyPr wrap="square">
            <a:spAutoFit/>
          </a:bodyPr>
          <a:lstStyle/>
          <a:p>
            <a:r>
              <a:rPr lang="zh-CN" altLang="en-US" sz="900">
                <a:solidFill>
                  <a:srgbClr val="C00000"/>
                </a:solidFill>
                <a:latin typeface="微软雅黑" panose="020B0503020204020204" pitchFamily="34" charset="-122"/>
                <a:ea typeface="微软雅黑" panose="020B0503020204020204" pitchFamily="34" charset="-122"/>
              </a:rPr>
              <a:t>同一节点</a:t>
            </a:r>
            <a:r>
              <a:rPr lang="zh-CN" altLang="en-US" sz="900">
                <a:latin typeface="微软雅黑" panose="020B0503020204020204" pitchFamily="34" charset="-122"/>
                <a:ea typeface="微软雅黑" panose="020B0503020204020204" pitchFamily="34" charset="-122"/>
              </a:rPr>
              <a:t>的特征点，通过描述子距离进行</a:t>
            </a:r>
            <a:r>
              <a:rPr lang="zh-CN" altLang="en-US" sz="900">
                <a:solidFill>
                  <a:srgbClr val="C00000"/>
                </a:solidFill>
                <a:latin typeface="微软雅黑" panose="020B0503020204020204" pitchFamily="34" charset="-122"/>
                <a:ea typeface="微软雅黑" panose="020B0503020204020204" pitchFamily="34" charset="-122"/>
              </a:rPr>
              <a:t>匹配</a:t>
            </a:r>
          </a:p>
        </p:txBody>
      </p:sp>
      <p:sp>
        <p:nvSpPr>
          <p:cNvPr id="49" name="文本框 48">
            <a:extLst>
              <a:ext uri="{FF2B5EF4-FFF2-40B4-BE49-F238E27FC236}">
                <a16:creationId xmlns:a16="http://schemas.microsoft.com/office/drawing/2014/main" id="{33C84396-A206-3EB2-D1A7-188AF792A37F}"/>
              </a:ext>
            </a:extLst>
          </p:cNvPr>
          <p:cNvSpPr txBox="1"/>
          <p:nvPr/>
        </p:nvSpPr>
        <p:spPr>
          <a:xfrm>
            <a:off x="7826908" y="5824048"/>
            <a:ext cx="1922700" cy="230832"/>
          </a:xfrm>
          <a:prstGeom prst="rect">
            <a:avLst/>
          </a:prstGeom>
          <a:noFill/>
        </p:spPr>
        <p:txBody>
          <a:bodyPr wrap="square">
            <a:spAutoFit/>
          </a:bodyPr>
          <a:lstStyle/>
          <a:p>
            <a:r>
              <a:rPr lang="zh-CN" altLang="en-US" sz="900">
                <a:latin typeface="微软雅黑" panose="020B0503020204020204" pitchFamily="34" charset="-122"/>
                <a:ea typeface="微软雅黑" panose="020B0503020204020204" pitchFamily="34" charset="-122"/>
              </a:rPr>
              <a:t>通过</a:t>
            </a:r>
            <a:r>
              <a:rPr lang="zh-CN" altLang="en-US" sz="900">
                <a:solidFill>
                  <a:srgbClr val="C00000"/>
                </a:solidFill>
                <a:latin typeface="微软雅黑" panose="020B0503020204020204" pitchFamily="34" charset="-122"/>
                <a:ea typeface="微软雅黑" panose="020B0503020204020204" pitchFamily="34" charset="-122"/>
              </a:rPr>
              <a:t>重投影误差</a:t>
            </a:r>
            <a:r>
              <a:rPr lang="zh-CN" altLang="en-US" sz="900">
                <a:latin typeface="微软雅黑" panose="020B0503020204020204" pitchFamily="34" charset="-122"/>
                <a:ea typeface="微软雅黑" panose="020B0503020204020204" pitchFamily="34" charset="-122"/>
              </a:rPr>
              <a:t>获得准确位姿</a:t>
            </a:r>
          </a:p>
        </p:txBody>
      </p:sp>
      <p:grpSp>
        <p:nvGrpSpPr>
          <p:cNvPr id="10" name="组合 9">
            <a:extLst>
              <a:ext uri="{FF2B5EF4-FFF2-40B4-BE49-F238E27FC236}">
                <a16:creationId xmlns:a16="http://schemas.microsoft.com/office/drawing/2014/main" id="{CE42F860-4845-C344-A1FC-2E8C136D2289}"/>
              </a:ext>
            </a:extLst>
          </p:cNvPr>
          <p:cNvGrpSpPr/>
          <p:nvPr/>
        </p:nvGrpSpPr>
        <p:grpSpPr>
          <a:xfrm>
            <a:off x="721696" y="1491821"/>
            <a:ext cx="2949369" cy="944532"/>
            <a:chOff x="721696" y="1491821"/>
            <a:chExt cx="2949369" cy="944532"/>
          </a:xfrm>
        </p:grpSpPr>
        <p:sp>
          <p:nvSpPr>
            <p:cNvPr id="11" name="矩形 10">
              <a:extLst>
                <a:ext uri="{FF2B5EF4-FFF2-40B4-BE49-F238E27FC236}">
                  <a16:creationId xmlns:a16="http://schemas.microsoft.com/office/drawing/2014/main" id="{9BDCED06-FE19-448A-D728-B75B40F62357}"/>
                </a:ext>
              </a:extLst>
            </p:cNvPr>
            <p:cNvSpPr/>
            <p:nvPr/>
          </p:nvSpPr>
          <p:spPr>
            <a:xfrm>
              <a:off x="721698" y="1491821"/>
              <a:ext cx="2949367" cy="944532"/>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4" name="文本框 13">
              <a:extLst>
                <a:ext uri="{FF2B5EF4-FFF2-40B4-BE49-F238E27FC236}">
                  <a16:creationId xmlns:a16="http://schemas.microsoft.com/office/drawing/2014/main" id="{E8D5F7CB-84BF-794A-D269-677BCF07300A}"/>
                </a:ext>
              </a:extLst>
            </p:cNvPr>
            <p:cNvSpPr txBox="1"/>
            <p:nvPr/>
          </p:nvSpPr>
          <p:spPr>
            <a:xfrm>
              <a:off x="721698" y="1511615"/>
              <a:ext cx="1609864" cy="276999"/>
            </a:xfrm>
            <a:prstGeom prst="rect">
              <a:avLst/>
            </a:prstGeom>
            <a:noFill/>
          </p:spPr>
          <p:txBody>
            <a:bodyPr wrap="none" rtlCol="0">
              <a:spAutoFit/>
            </a:bodyPr>
            <a:lstStyle/>
            <a:p>
              <a:r>
                <a:rPr lang="en-US" altLang="zh-CN" sz="1200" b="1">
                  <a:solidFill>
                    <a:srgbClr val="C00000"/>
                  </a:solidFill>
                  <a:latin typeface="微软雅黑" panose="020B0503020204020204" pitchFamily="34" charset="-122"/>
                  <a:ea typeface="微软雅黑" panose="020B0503020204020204" pitchFamily="34" charset="-122"/>
                </a:rPr>
                <a:t>Tracking</a:t>
              </a:r>
              <a:r>
                <a:rPr lang="zh-CN" altLang="en-US" sz="1200">
                  <a:latin typeface="微软雅黑" panose="020B0503020204020204" pitchFamily="34" charset="-122"/>
                  <a:ea typeface="微软雅黑" panose="020B0503020204020204" pitchFamily="34" charset="-122"/>
                </a:rPr>
                <a:t>：跟踪线程</a:t>
              </a:r>
            </a:p>
          </p:txBody>
        </p:sp>
        <p:sp>
          <p:nvSpPr>
            <p:cNvPr id="15" name="文本框 14">
              <a:extLst>
                <a:ext uri="{FF2B5EF4-FFF2-40B4-BE49-F238E27FC236}">
                  <a16:creationId xmlns:a16="http://schemas.microsoft.com/office/drawing/2014/main" id="{C8C688EC-5877-6ACB-746C-92E48DD56576}"/>
                </a:ext>
              </a:extLst>
            </p:cNvPr>
            <p:cNvSpPr txBox="1"/>
            <p:nvPr/>
          </p:nvSpPr>
          <p:spPr>
            <a:xfrm>
              <a:off x="721697" y="1740874"/>
              <a:ext cx="2052165"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LocalMapping</a:t>
              </a:r>
              <a:r>
                <a:rPr lang="zh-CN" altLang="en-US" sz="1200" i="0">
                  <a:effectLst/>
                  <a:latin typeface="微软雅黑" panose="020B0503020204020204" pitchFamily="34" charset="-122"/>
                  <a:ea typeface="微软雅黑" panose="020B0503020204020204" pitchFamily="34" charset="-122"/>
                </a:rPr>
                <a:t>：建图线程</a:t>
              </a:r>
              <a:endParaRPr lang="en-US" altLang="zh-CN" sz="1200" i="0">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32728625-2368-AF4B-A6D7-D484E5714D15}"/>
                </a:ext>
              </a:extLst>
            </p:cNvPr>
            <p:cNvSpPr txBox="1"/>
            <p:nvPr/>
          </p:nvSpPr>
          <p:spPr>
            <a:xfrm>
              <a:off x="721696" y="2017139"/>
              <a:ext cx="1915909" cy="321306"/>
            </a:xfrm>
            <a:prstGeom prst="rect">
              <a:avLst/>
            </a:prstGeom>
            <a:noFill/>
          </p:spPr>
          <p:txBody>
            <a:bodyPr wrap="none" rtlCol="0">
              <a:spAutoFit/>
            </a:bodyPr>
            <a:lstStyle/>
            <a:p>
              <a:pPr algn="l">
                <a:lnSpc>
                  <a:spcPts val="1950"/>
                </a:lnSpc>
                <a:spcBef>
                  <a:spcPts val="1800"/>
                </a:spcBef>
                <a:spcAft>
                  <a:spcPts val="600"/>
                </a:spcAft>
              </a:pPr>
              <a:r>
                <a:rPr lang="en-US" altLang="zh-CN" sz="1200" b="1" i="0">
                  <a:effectLst/>
                  <a:latin typeface="微软雅黑" panose="020B0503020204020204" pitchFamily="34" charset="-122"/>
                  <a:ea typeface="微软雅黑" panose="020B0503020204020204" pitchFamily="34" charset="-122"/>
                </a:rPr>
                <a:t>LoopClosing</a:t>
              </a:r>
              <a:r>
                <a:rPr lang="zh-CN" altLang="en-US" sz="1200">
                  <a:latin typeface="微软雅黑" panose="020B0503020204020204" pitchFamily="34" charset="-122"/>
                  <a:ea typeface="微软雅黑" panose="020B0503020204020204" pitchFamily="34" charset="-122"/>
                </a:rPr>
                <a:t>：闭环检测</a:t>
              </a:r>
              <a:endParaRPr lang="en-US" altLang="zh-CN" sz="1200" i="0">
                <a:effectLst/>
                <a:latin typeface="微软雅黑" panose="020B0503020204020204" pitchFamily="34" charset="-122"/>
                <a:ea typeface="微软雅黑" panose="020B0503020204020204" pitchFamily="34" charset="-122"/>
              </a:endParaRPr>
            </a:p>
          </p:txBody>
        </p:sp>
      </p:grpSp>
      <p:sp>
        <p:nvSpPr>
          <p:cNvPr id="37" name="矩形 36">
            <a:extLst>
              <a:ext uri="{FF2B5EF4-FFF2-40B4-BE49-F238E27FC236}">
                <a16:creationId xmlns:a16="http://schemas.microsoft.com/office/drawing/2014/main" id="{35F1CE53-BBF6-F554-DD4A-8F58E13B93E0}"/>
              </a:ext>
            </a:extLst>
          </p:cNvPr>
          <p:cNvSpPr/>
          <p:nvPr/>
        </p:nvSpPr>
        <p:spPr>
          <a:xfrm>
            <a:off x="4280201" y="1240693"/>
            <a:ext cx="1490619"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lvl="0">
              <a:lnSpc>
                <a:spcPct val="115000"/>
              </a:lnSpc>
              <a:spcAft>
                <a:spcPts val="800"/>
              </a:spcAft>
              <a:buSzPts val="1000"/>
              <a:tabLst>
                <a:tab pos="457200" algn="l"/>
              </a:tabLst>
            </a:pPr>
            <a:r>
              <a:rPr lang="zh-CN" altLang="en-US" sz="1400" b="1" kern="100">
                <a:effectLst/>
                <a:latin typeface="微软雅黑" panose="020B0503020204020204" pitchFamily="34" charset="-122"/>
                <a:ea typeface="微软雅黑" panose="020B0503020204020204" pitchFamily="34" charset="-122"/>
                <a:cs typeface="Times New Roman" panose="02020603050405020304" pitchFamily="18" charset="0"/>
              </a:rPr>
              <a:t>参考关键帧跟踪</a:t>
            </a:r>
            <a:endParaRPr lang="zh-CN" altLang="zh-CN" sz="18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文本框 39">
            <a:extLst>
              <a:ext uri="{FF2B5EF4-FFF2-40B4-BE49-F238E27FC236}">
                <a16:creationId xmlns:a16="http://schemas.microsoft.com/office/drawing/2014/main" id="{BB7C3CFC-3FEE-46EC-D37E-4E2D951FE094}"/>
              </a:ext>
            </a:extLst>
          </p:cNvPr>
          <p:cNvSpPr txBox="1"/>
          <p:nvPr/>
        </p:nvSpPr>
        <p:spPr>
          <a:xfrm>
            <a:off x="4477523" y="1809843"/>
            <a:ext cx="5305071" cy="246221"/>
          </a:xfrm>
          <a:prstGeom prst="rect">
            <a:avLst/>
          </a:prstGeom>
          <a:noFill/>
        </p:spPr>
        <p:txBody>
          <a:bodyPr wrap="square">
            <a:spAutoFit/>
          </a:bodyPr>
          <a:lstStyle/>
          <a:p>
            <a:pPr marL="171450" indent="-171450">
              <a:buFont typeface="Arial" panose="020B0604020202020204" pitchFamily="34" charset="0"/>
              <a:buChar char="•"/>
            </a:pPr>
            <a:r>
              <a:rPr lang="zh-CN" altLang="zh-CN" sz="1000">
                <a:effectLst/>
                <a:latin typeface="微软雅黑" panose="020B0503020204020204" pitchFamily="34" charset="-122"/>
                <a:ea typeface="微软雅黑" panose="020B0503020204020204" pitchFamily="34" charset="-122"/>
                <a:cs typeface="Times New Roman" panose="02020603050405020304" pitchFamily="18" charset="0"/>
              </a:rPr>
              <a:t>将当前普通帧（位姿未知）和</a:t>
            </a:r>
            <a:r>
              <a:rPr lang="zh-CN" altLang="zh-CN" sz="1000" b="1">
                <a:effectLst/>
                <a:latin typeface="微软雅黑" panose="020B0503020204020204" pitchFamily="34" charset="-122"/>
                <a:ea typeface="微软雅黑" panose="020B0503020204020204" pitchFamily="34" charset="-122"/>
                <a:cs typeface="Times New Roman" panose="02020603050405020304" pitchFamily="18" charset="0"/>
              </a:rPr>
              <a:t>参考关键帧</a:t>
            </a:r>
            <a:r>
              <a:rPr lang="zh-CN" altLang="zh-CN" sz="1000">
                <a:effectLst/>
                <a:latin typeface="微软雅黑" panose="020B0503020204020204" pitchFamily="34" charset="-122"/>
                <a:ea typeface="微软雅黑" panose="020B0503020204020204" pitchFamily="34" charset="-122"/>
                <a:cs typeface="Times New Roman" panose="02020603050405020304" pitchFamily="18" charset="0"/>
              </a:rPr>
              <a:t>（位姿已知）进行</a:t>
            </a:r>
            <a:r>
              <a:rPr lang="zh-CN" altLang="zh-CN" sz="10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特征匹配</a:t>
            </a:r>
            <a:r>
              <a:rPr lang="zh-CN" altLang="zh-CN" sz="1000">
                <a:effectLst/>
                <a:latin typeface="微软雅黑" panose="020B0503020204020204" pitchFamily="34" charset="-122"/>
                <a:ea typeface="微软雅黑" panose="020B0503020204020204" pitchFamily="34" charset="-122"/>
                <a:cs typeface="Times New Roman" panose="02020603050405020304" pitchFamily="18" charset="0"/>
              </a:rPr>
              <a:t>及优化</a:t>
            </a:r>
            <a:r>
              <a:rPr lang="zh-CN" altLang="en-US" sz="100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00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估计位姿</a:t>
            </a:r>
            <a:endParaRPr lang="zh-CN" altLang="en-US" sz="1000">
              <a:solidFill>
                <a:srgbClr val="C00000"/>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AA106D4E-3074-A72D-0E6D-003279501C4A}"/>
              </a:ext>
            </a:extLst>
          </p:cNvPr>
          <p:cNvSpPr txBox="1"/>
          <p:nvPr/>
        </p:nvSpPr>
        <p:spPr>
          <a:xfrm>
            <a:off x="4460508" y="1580328"/>
            <a:ext cx="5305071" cy="246221"/>
          </a:xfrm>
          <a:prstGeom prst="rect">
            <a:avLst/>
          </a:prstGeom>
          <a:noFill/>
        </p:spPr>
        <p:txBody>
          <a:bodyPr wrap="square">
            <a:spAutoFit/>
          </a:bodyPr>
          <a:lstStyle/>
          <a:p>
            <a:pPr marL="171450" indent="-171450">
              <a:buFont typeface="Arial" panose="020B0604020202020204" pitchFamily="34" charset="0"/>
              <a:buChar char="•"/>
            </a:pPr>
            <a:r>
              <a:rPr lang="zh-CN" altLang="zh-CN" sz="1000">
                <a:effectLst/>
                <a:latin typeface="微软雅黑" panose="020B0503020204020204" pitchFamily="34" charset="-122"/>
                <a:ea typeface="微软雅黑" panose="020B0503020204020204" pitchFamily="34" charset="-122"/>
                <a:cs typeface="Times New Roman" panose="02020603050405020304" pitchFamily="18" charset="0"/>
              </a:rPr>
              <a:t>参考关键帧</a:t>
            </a:r>
            <a:r>
              <a:rPr lang="zh-CN" altLang="en-US" sz="1000">
                <a:effectLst/>
                <a:latin typeface="微软雅黑" panose="020B0503020204020204" pitchFamily="34" charset="-122"/>
                <a:ea typeface="微软雅黑" panose="020B0503020204020204" pitchFamily="34" charset="-122"/>
                <a:cs typeface="Times New Roman" panose="02020603050405020304" pitchFamily="18" charset="0"/>
              </a:rPr>
              <a:t>：在地图初始化之后，参与初始化的第</a:t>
            </a:r>
            <a:r>
              <a:rPr lang="en-US" altLang="zh-CN" sz="100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0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000">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1000">
                <a:effectLst/>
                <a:latin typeface="微软雅黑" panose="020B0503020204020204" pitchFamily="34" charset="-122"/>
                <a:ea typeface="微软雅黑" panose="020B0503020204020204" pitchFamily="34" charset="-122"/>
                <a:cs typeface="Times New Roman" panose="02020603050405020304" pitchFamily="18" charset="0"/>
              </a:rPr>
              <a:t>帧</a:t>
            </a:r>
            <a:endParaRPr lang="zh-CN" altLang="en-US" sz="1000">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B454519B-B423-1FF0-74DE-6F619081EAF0}"/>
              </a:ext>
            </a:extLst>
          </p:cNvPr>
          <p:cNvSpPr/>
          <p:nvPr/>
        </p:nvSpPr>
        <p:spPr>
          <a:xfrm>
            <a:off x="4389720" y="2208391"/>
            <a:ext cx="2119996" cy="288220"/>
          </a:xfrm>
          <a:prstGeom prst="rect">
            <a:avLst/>
          </a:prstGeom>
          <a:solidFill>
            <a:schemeClr val="bg2"/>
          </a:solidFill>
          <a:ln>
            <a:noFill/>
          </a:ln>
        </p:spPr>
        <p:txBody>
          <a:bodyPr vert="horz" wrap="square">
            <a:spAutoFit/>
          </a:bodyPr>
          <a:lstStyle/>
          <a:p>
            <a:pPr lvl="0">
              <a:lnSpc>
                <a:spcPct val="115000"/>
              </a:lnSpc>
              <a:spcAft>
                <a:spcPts val="800"/>
              </a:spcAft>
              <a:buSzPts val="1000"/>
              <a:tabLst>
                <a:tab pos="457200" algn="l"/>
              </a:tabLst>
            </a:pPr>
            <a:r>
              <a:rPr lang="zh-CN" altLang="en-US" sz="1200" b="1" kern="100">
                <a:effectLst/>
                <a:latin typeface="微软雅黑" panose="020B0503020204020204" pitchFamily="34" charset="-122"/>
                <a:ea typeface="微软雅黑" panose="020B0503020204020204" pitchFamily="34" charset="-122"/>
                <a:cs typeface="Times New Roman" panose="02020603050405020304" pitchFamily="18" charset="0"/>
              </a:rPr>
              <a:t>词袋匹配</a:t>
            </a:r>
            <a:endParaRPr lang="zh-CN" altLang="zh-CN" sz="1600" b="1" kern="10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9" name="图片 58">
            <a:extLst>
              <a:ext uri="{FF2B5EF4-FFF2-40B4-BE49-F238E27FC236}">
                <a16:creationId xmlns:a16="http://schemas.microsoft.com/office/drawing/2014/main" id="{6119E039-CEDE-5E35-F97A-75C4ED4C0FB6}"/>
              </a:ext>
            </a:extLst>
          </p:cNvPr>
          <p:cNvPicPr>
            <a:picLocks noChangeAspect="1"/>
          </p:cNvPicPr>
          <p:nvPr/>
        </p:nvPicPr>
        <p:blipFill>
          <a:blip r:embed="rId4"/>
          <a:stretch>
            <a:fillRect/>
          </a:stretch>
        </p:blipFill>
        <p:spPr>
          <a:xfrm>
            <a:off x="7222515" y="2266185"/>
            <a:ext cx="2635243" cy="1586114"/>
          </a:xfrm>
          <a:prstGeom prst="rect">
            <a:avLst/>
          </a:prstGeom>
        </p:spPr>
      </p:pic>
      <p:sp>
        <p:nvSpPr>
          <p:cNvPr id="60" name="文本框 59">
            <a:extLst>
              <a:ext uri="{FF2B5EF4-FFF2-40B4-BE49-F238E27FC236}">
                <a16:creationId xmlns:a16="http://schemas.microsoft.com/office/drawing/2014/main" id="{2AD6A9B6-3C88-45A8-5DA0-CCBFD7BA0EB3}"/>
              </a:ext>
            </a:extLst>
          </p:cNvPr>
          <p:cNvSpPr txBox="1"/>
          <p:nvPr/>
        </p:nvSpPr>
        <p:spPr>
          <a:xfrm>
            <a:off x="8070380" y="3891037"/>
            <a:ext cx="939511" cy="215444"/>
          </a:xfrm>
          <a:prstGeom prst="rect">
            <a:avLst/>
          </a:prstGeom>
          <a:noFill/>
        </p:spPr>
        <p:txBody>
          <a:bodyPr wrap="square">
            <a:spAutoFit/>
          </a:bodyPr>
          <a:lstStyle/>
          <a:p>
            <a:r>
              <a:rPr lang="zh-CN" altLang="en-US" sz="800">
                <a:latin typeface="微软雅黑" panose="020B0503020204020204" pitchFamily="34" charset="-122"/>
                <a:ea typeface="微软雅黑" panose="020B0503020204020204" pitchFamily="34" charset="-122"/>
              </a:rPr>
              <a:t>词典构造</a:t>
            </a:r>
          </a:p>
        </p:txBody>
      </p:sp>
      <p:sp>
        <p:nvSpPr>
          <p:cNvPr id="63" name="矩形 62">
            <a:extLst>
              <a:ext uri="{FF2B5EF4-FFF2-40B4-BE49-F238E27FC236}">
                <a16:creationId xmlns:a16="http://schemas.microsoft.com/office/drawing/2014/main" id="{C9661B7B-C8EF-1A28-EBE8-52BDA22F04FF}"/>
              </a:ext>
            </a:extLst>
          </p:cNvPr>
          <p:cNvSpPr/>
          <p:nvPr/>
        </p:nvSpPr>
        <p:spPr>
          <a:xfrm>
            <a:off x="4376757" y="4581130"/>
            <a:ext cx="2119996" cy="276999"/>
          </a:xfrm>
          <a:prstGeom prst="rect">
            <a:avLst/>
          </a:prstGeom>
          <a:solidFill>
            <a:schemeClr val="bg2"/>
          </a:solidFill>
          <a:ln>
            <a:noFill/>
          </a:ln>
        </p:spPr>
        <p:txBody>
          <a:bodyPr vert="horz" wrap="square">
            <a:spAutoFit/>
          </a:bodyPr>
          <a:lstStyle/>
          <a:p>
            <a:r>
              <a:rPr lang="zh-CN" altLang="en-US" sz="1200" b="1">
                <a:effectLst/>
                <a:latin typeface="微软雅黑" panose="020B0503020204020204" pitchFamily="34" charset="-122"/>
                <a:ea typeface="微软雅黑" panose="020B0503020204020204" pitchFamily="34" charset="-122"/>
                <a:cs typeface="Times New Roman" panose="02020603050405020304" pitchFamily="18" charset="0"/>
              </a:rPr>
              <a:t>参考关键帧跟踪流程</a:t>
            </a:r>
            <a:endParaRPr lang="zh-CN" altLang="en-US" sz="1200" b="1">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9FFF8A07-4D30-E3CC-1C68-7ADEF28D82C8}"/>
              </a:ext>
            </a:extLst>
          </p:cNvPr>
          <p:cNvSpPr txBox="1"/>
          <p:nvPr/>
        </p:nvSpPr>
        <p:spPr>
          <a:xfrm>
            <a:off x="7427884" y="5506303"/>
            <a:ext cx="2700184" cy="230832"/>
          </a:xfrm>
          <a:prstGeom prst="rect">
            <a:avLst/>
          </a:prstGeom>
          <a:noFill/>
        </p:spPr>
        <p:txBody>
          <a:bodyPr wrap="square">
            <a:spAutoFit/>
          </a:bodyPr>
          <a:lstStyle/>
          <a:p>
            <a:r>
              <a:rPr lang="zh-CN" altLang="en-US" sz="900">
                <a:solidFill>
                  <a:srgbClr val="C00000"/>
                </a:solidFill>
                <a:latin typeface="微软雅黑" panose="020B0503020204020204" pitchFamily="34" charset="-122"/>
                <a:ea typeface="微软雅黑" panose="020B0503020204020204" pitchFamily="34" charset="-122"/>
              </a:rPr>
              <a:t>记录</a:t>
            </a:r>
            <a:r>
              <a:rPr lang="zh-CN" altLang="en-US" sz="900">
                <a:latin typeface="微软雅黑" panose="020B0503020204020204" pitchFamily="34" charset="-122"/>
                <a:ea typeface="微软雅黑" panose="020B0503020204020204" pitchFamily="34" charset="-122"/>
              </a:rPr>
              <a:t>匹配成功后特征点对应的参考关键帧中</a:t>
            </a:r>
            <a:r>
              <a:rPr lang="zh-CN" altLang="en-US" sz="900">
                <a:solidFill>
                  <a:srgbClr val="C00000"/>
                </a:solidFill>
                <a:latin typeface="微软雅黑" panose="020B0503020204020204" pitchFamily="34" charset="-122"/>
                <a:ea typeface="微软雅黑" panose="020B0503020204020204" pitchFamily="34" charset="-122"/>
              </a:rPr>
              <a:t>地图点</a:t>
            </a:r>
          </a:p>
        </p:txBody>
      </p:sp>
      <p:sp>
        <p:nvSpPr>
          <p:cNvPr id="71" name="文本框 70">
            <a:extLst>
              <a:ext uri="{FF2B5EF4-FFF2-40B4-BE49-F238E27FC236}">
                <a16:creationId xmlns:a16="http://schemas.microsoft.com/office/drawing/2014/main" id="{F0277C9F-9B1F-B492-1A84-2D62F264E504}"/>
              </a:ext>
            </a:extLst>
          </p:cNvPr>
          <p:cNvSpPr txBox="1"/>
          <p:nvPr/>
        </p:nvSpPr>
        <p:spPr>
          <a:xfrm>
            <a:off x="5364591" y="4075457"/>
            <a:ext cx="4312300" cy="261610"/>
          </a:xfrm>
          <a:prstGeom prst="rect">
            <a:avLst/>
          </a:prstGeom>
          <a:noFill/>
        </p:spPr>
        <p:txBody>
          <a:bodyPr wrap="square">
            <a:spAutoFit/>
          </a:bodyPr>
          <a:lstStyle/>
          <a:p>
            <a:r>
              <a:rPr lang="zh-CN" altLang="en-US" sz="1100">
                <a:latin typeface="微软雅黑" panose="020B0503020204020204" pitchFamily="34" charset="-122"/>
                <a:ea typeface="微软雅黑" panose="020B0503020204020204" pitchFamily="34" charset="-122"/>
              </a:rPr>
              <a:t>聚类中心（其实也相当于是描述子），就是当前描述子对应的单词</a:t>
            </a:r>
          </a:p>
        </p:txBody>
      </p:sp>
      <p:pic>
        <p:nvPicPr>
          <p:cNvPr id="73" name="图片 72" descr="图示&#10;&#10;AI 生成的内容可能不正确。">
            <a:extLst>
              <a:ext uri="{FF2B5EF4-FFF2-40B4-BE49-F238E27FC236}">
                <a16:creationId xmlns:a16="http://schemas.microsoft.com/office/drawing/2014/main" id="{8C273860-B447-6645-F7E5-AB21BFC2255C}"/>
              </a:ext>
            </a:extLst>
          </p:cNvPr>
          <p:cNvPicPr>
            <a:picLocks noChangeAspect="1"/>
          </p:cNvPicPr>
          <p:nvPr/>
        </p:nvPicPr>
        <p:blipFill>
          <a:blip r:embed="rId5"/>
          <a:srcRect r="3767" b="8912"/>
          <a:stretch/>
        </p:blipFill>
        <p:spPr>
          <a:xfrm>
            <a:off x="4460508" y="4923815"/>
            <a:ext cx="2454585" cy="1241452"/>
          </a:xfrm>
          <a:prstGeom prst="rect">
            <a:avLst/>
          </a:prstGeom>
        </p:spPr>
      </p:pic>
      <p:sp>
        <p:nvSpPr>
          <p:cNvPr id="2" name="文本框 1">
            <a:extLst>
              <a:ext uri="{FF2B5EF4-FFF2-40B4-BE49-F238E27FC236}">
                <a16:creationId xmlns:a16="http://schemas.microsoft.com/office/drawing/2014/main" id="{9D717D09-DD92-F482-0BA1-1DFD4BCE2A8D}"/>
              </a:ext>
            </a:extLst>
          </p:cNvPr>
          <p:cNvSpPr txBox="1"/>
          <p:nvPr/>
        </p:nvSpPr>
        <p:spPr>
          <a:xfrm>
            <a:off x="5176439" y="6182579"/>
            <a:ext cx="1022722" cy="215444"/>
          </a:xfrm>
          <a:prstGeom prst="rect">
            <a:avLst/>
          </a:prstGeom>
          <a:noFill/>
        </p:spPr>
        <p:txBody>
          <a:bodyPr wrap="square">
            <a:spAutoFit/>
          </a:bodyPr>
          <a:lstStyle/>
          <a:p>
            <a:r>
              <a:rPr lang="zh-CN" altLang="en-US" sz="800">
                <a:latin typeface="微软雅黑" panose="020B0503020204020204" pitchFamily="34" charset="-122"/>
                <a:ea typeface="微软雅黑" panose="020B0503020204020204" pitchFamily="34" charset="-122"/>
              </a:rPr>
              <a:t>重投影误差示意图</a:t>
            </a:r>
          </a:p>
        </p:txBody>
      </p:sp>
      <p:cxnSp>
        <p:nvCxnSpPr>
          <p:cNvPr id="38" name="直接箭头连接符 37">
            <a:extLst>
              <a:ext uri="{FF2B5EF4-FFF2-40B4-BE49-F238E27FC236}">
                <a16:creationId xmlns:a16="http://schemas.microsoft.com/office/drawing/2014/main" id="{FD2447FE-6000-4C7D-E74B-79D4F5C124B3}"/>
              </a:ext>
            </a:extLst>
          </p:cNvPr>
          <p:cNvCxnSpPr>
            <a:cxnSpLocks/>
          </p:cNvCxnSpPr>
          <p:nvPr/>
        </p:nvCxnSpPr>
        <p:spPr>
          <a:xfrm>
            <a:off x="8708484" y="5056906"/>
            <a:ext cx="0" cy="132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8FAB474A-3417-C3BA-4D41-30E1F07C6E46}"/>
              </a:ext>
            </a:extLst>
          </p:cNvPr>
          <p:cNvCxnSpPr/>
          <p:nvPr/>
        </p:nvCxnSpPr>
        <p:spPr>
          <a:xfrm>
            <a:off x="8708484" y="5395687"/>
            <a:ext cx="0" cy="132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1AC43FCE-F34C-DECA-C0B6-0FE782797B32}"/>
              </a:ext>
            </a:extLst>
          </p:cNvPr>
          <p:cNvSpPr/>
          <p:nvPr/>
        </p:nvSpPr>
        <p:spPr>
          <a:xfrm>
            <a:off x="7559489" y="5225781"/>
            <a:ext cx="2373850" cy="1699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1E2502C7-9E5F-45D2-6C1A-0E7104D30054}"/>
              </a:ext>
            </a:extLst>
          </p:cNvPr>
          <p:cNvSpPr/>
          <p:nvPr/>
        </p:nvSpPr>
        <p:spPr>
          <a:xfrm>
            <a:off x="7439870" y="4891955"/>
            <a:ext cx="2606935" cy="1699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171631A4-F92C-72B5-5E21-46BCE4FD601E}"/>
              </a:ext>
            </a:extLst>
          </p:cNvPr>
          <p:cNvSpPr/>
          <p:nvPr/>
        </p:nvSpPr>
        <p:spPr>
          <a:xfrm>
            <a:off x="7427884" y="6156828"/>
            <a:ext cx="2561584" cy="1699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BA0590DA-FFAB-E6DE-3379-CA2C66D76038}"/>
              </a:ext>
            </a:extLst>
          </p:cNvPr>
          <p:cNvSpPr/>
          <p:nvPr/>
        </p:nvSpPr>
        <p:spPr>
          <a:xfrm>
            <a:off x="7475442" y="5536766"/>
            <a:ext cx="2583616" cy="1699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597D302F-47A0-0BCF-099D-2E4208E20113}"/>
              </a:ext>
            </a:extLst>
          </p:cNvPr>
          <p:cNvSpPr/>
          <p:nvPr/>
        </p:nvSpPr>
        <p:spPr>
          <a:xfrm>
            <a:off x="7910864" y="5852132"/>
            <a:ext cx="1595625" cy="1699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箭头连接符 55">
            <a:extLst>
              <a:ext uri="{FF2B5EF4-FFF2-40B4-BE49-F238E27FC236}">
                <a16:creationId xmlns:a16="http://schemas.microsoft.com/office/drawing/2014/main" id="{418FB212-2E0C-3D56-CC28-4B4A6ABE1D5C}"/>
              </a:ext>
            </a:extLst>
          </p:cNvPr>
          <p:cNvCxnSpPr/>
          <p:nvPr/>
        </p:nvCxnSpPr>
        <p:spPr>
          <a:xfrm>
            <a:off x="8708484" y="5706413"/>
            <a:ext cx="0" cy="132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2393524A-F5FC-E484-E29C-57231D46F7A5}"/>
              </a:ext>
            </a:extLst>
          </p:cNvPr>
          <p:cNvCxnSpPr/>
          <p:nvPr/>
        </p:nvCxnSpPr>
        <p:spPr>
          <a:xfrm>
            <a:off x="8710766" y="6024488"/>
            <a:ext cx="0" cy="1323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箭头: 燕尾形 61">
            <a:extLst>
              <a:ext uri="{FF2B5EF4-FFF2-40B4-BE49-F238E27FC236}">
                <a16:creationId xmlns:a16="http://schemas.microsoft.com/office/drawing/2014/main" id="{38890F0D-4C9C-1751-D552-43D692C4FE42}"/>
              </a:ext>
            </a:extLst>
          </p:cNvPr>
          <p:cNvSpPr/>
          <p:nvPr/>
        </p:nvSpPr>
        <p:spPr>
          <a:xfrm rot="10800000">
            <a:off x="7112405" y="5883972"/>
            <a:ext cx="211024" cy="122247"/>
          </a:xfrm>
          <a:prstGeom prst="notched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9891616E-5295-9CEB-D04B-09D235B24031}"/>
              </a:ext>
            </a:extLst>
          </p:cNvPr>
          <p:cNvSpPr/>
          <p:nvPr/>
        </p:nvSpPr>
        <p:spPr>
          <a:xfrm>
            <a:off x="4280201" y="4518762"/>
            <a:ext cx="6626827" cy="1975082"/>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3D90ED74-9645-5FCB-5AF0-1AA3147B53BA}"/>
              </a:ext>
            </a:extLst>
          </p:cNvPr>
          <p:cNvSpPr/>
          <p:nvPr/>
        </p:nvSpPr>
        <p:spPr>
          <a:xfrm>
            <a:off x="4280201" y="2118431"/>
            <a:ext cx="6626827" cy="2261203"/>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60FC7152-37E5-A403-8FB0-41AD2B4EBC2A}"/>
              </a:ext>
            </a:extLst>
          </p:cNvPr>
          <p:cNvSpPr/>
          <p:nvPr/>
        </p:nvSpPr>
        <p:spPr>
          <a:xfrm>
            <a:off x="1036037" y="5283014"/>
            <a:ext cx="1100887" cy="274217"/>
          </a:xfrm>
          <a:prstGeom prst="rect">
            <a:avLst/>
          </a:prstGeom>
          <a:gradFill flip="none" rotWithShape="1">
            <a:gsLst>
              <a:gs pos="0">
                <a:srgbClr val="002060"/>
              </a:gs>
              <a:gs pos="50000">
                <a:srgbClr val="002060"/>
              </a:gs>
              <a:gs pos="100000">
                <a:srgbClr val="002060"/>
              </a:gs>
            </a:gsLst>
            <a:lin ang="16200000" scaled="1"/>
            <a:tileRect/>
          </a:gra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主要工作</a:t>
            </a:r>
            <a:r>
              <a:rPr lang="en-US" altLang="zh-CN" sz="1400" b="1">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1978718F-B180-7C05-76A7-3030ACADAE8E}"/>
              </a:ext>
            </a:extLst>
          </p:cNvPr>
          <p:cNvSpPr txBox="1"/>
          <p:nvPr/>
        </p:nvSpPr>
        <p:spPr>
          <a:xfrm>
            <a:off x="1058680" y="5621146"/>
            <a:ext cx="3021638" cy="246221"/>
          </a:xfrm>
          <a:prstGeom prst="rect">
            <a:avLst/>
          </a:prstGeom>
          <a:noFill/>
        </p:spPr>
        <p:txBody>
          <a:bodyPr wrap="square">
            <a:spAutoFit/>
          </a:bodyPr>
          <a:lstStyle/>
          <a:p>
            <a:pPr marL="171450" indent="-171450">
              <a:buFont typeface="Wingdings" panose="05000000000000000000" pitchFamily="2" charset="2"/>
              <a:buChar char="u"/>
            </a:pPr>
            <a:r>
              <a:rPr lang="zh-CN" altLang="en-US" sz="1000">
                <a:latin typeface="微软雅黑" panose="020B0503020204020204" pitchFamily="34" charset="-122"/>
                <a:ea typeface="微软雅黑" panose="020B0503020204020204" pitchFamily="34" charset="-122"/>
                <a:cs typeface="Times New Roman" panose="02020603050405020304" pitchFamily="18" charset="0"/>
              </a:rPr>
              <a:t>对</a:t>
            </a:r>
            <a:r>
              <a:rPr lang="zh-CN" altLang="zh-CN" sz="1000">
                <a:effectLst/>
                <a:latin typeface="微软雅黑" panose="020B0503020204020204" pitchFamily="34" charset="-122"/>
                <a:ea typeface="微软雅黑" panose="020B0503020204020204" pitchFamily="34" charset="-122"/>
                <a:cs typeface="Times New Roman" panose="02020603050405020304" pitchFamily="18" charset="0"/>
              </a:rPr>
              <a:t>当前帧</a:t>
            </a:r>
            <a:r>
              <a:rPr lang="zh-CN" altLang="en-US" sz="1000">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1000">
                <a:effectLst/>
                <a:latin typeface="微软雅黑" panose="020B0503020204020204" pitchFamily="34" charset="-122"/>
                <a:ea typeface="微软雅黑" panose="020B0503020204020204" pitchFamily="34" charset="-122"/>
                <a:cs typeface="Times New Roman" panose="02020603050405020304" pitchFamily="18" charset="0"/>
              </a:rPr>
              <a:t>位姿</a:t>
            </a:r>
            <a:r>
              <a:rPr lang="zh-CN" altLang="en-US" sz="1000">
                <a:latin typeface="微软雅黑" panose="020B0503020204020204" pitchFamily="34" charset="-122"/>
                <a:ea typeface="微软雅黑" panose="020B0503020204020204" pitchFamily="34" charset="-122"/>
                <a:cs typeface="Times New Roman" panose="02020603050405020304" pitchFamily="18" charset="0"/>
              </a:rPr>
              <a:t>进行初步的估计</a:t>
            </a:r>
            <a:endParaRPr lang="zh-CN" altLang="en-US" sz="1000">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7BDF4791-DD38-0DCD-7BA2-A09B463ACE40}"/>
              </a:ext>
            </a:extLst>
          </p:cNvPr>
          <p:cNvSpPr txBox="1"/>
          <p:nvPr/>
        </p:nvSpPr>
        <p:spPr>
          <a:xfrm>
            <a:off x="1214890" y="5817006"/>
            <a:ext cx="3021638" cy="459485"/>
          </a:xfrm>
          <a:prstGeom prst="rect">
            <a:avLst/>
          </a:prstGeom>
          <a:noFill/>
        </p:spPr>
        <p:txBody>
          <a:bodyPr wrap="square">
            <a:spAutoFit/>
          </a:bodyPr>
          <a:lstStyle/>
          <a:p>
            <a:pPr marL="171450" indent="-171450">
              <a:lnSpc>
                <a:spcPts val="1500"/>
              </a:lnSpc>
              <a:buFont typeface="Arial" panose="020B0604020202020204" pitchFamily="34" charset="0"/>
              <a:buChar char="•"/>
            </a:pPr>
            <a:r>
              <a:rPr lang="zh-CN" altLang="en-US" sz="10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参考关键帧跟踪</a:t>
            </a:r>
            <a:endParaRPr lang="en-US" altLang="zh-CN" sz="10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lnSpc>
                <a:spcPts val="1500"/>
              </a:lnSpc>
              <a:buFont typeface="Arial" panose="020B0604020202020204" pitchFamily="34" charset="0"/>
              <a:buChar char="•"/>
            </a:pPr>
            <a:r>
              <a:rPr lang="zh-CN" altLang="en-US" sz="1000">
                <a:latin typeface="微软雅黑" panose="020B0503020204020204" pitchFamily="34" charset="-122"/>
                <a:ea typeface="微软雅黑" panose="020B0503020204020204" pitchFamily="34" charset="-122"/>
                <a:cs typeface="Times New Roman" panose="02020603050405020304" pitchFamily="18" charset="0"/>
              </a:rPr>
              <a:t>恒速模型跟踪</a:t>
            </a:r>
            <a:endParaRPr lang="en-US" altLang="zh-CN" sz="10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A3715439-DA9A-F76F-4D7D-7E7F90E2EE08}"/>
              </a:ext>
            </a:extLst>
          </p:cNvPr>
          <p:cNvPicPr>
            <a:picLocks noChangeAspect="1"/>
          </p:cNvPicPr>
          <p:nvPr/>
        </p:nvPicPr>
        <p:blipFill>
          <a:blip r:embed="rId6"/>
          <a:stretch>
            <a:fillRect/>
          </a:stretch>
        </p:blipFill>
        <p:spPr>
          <a:xfrm>
            <a:off x="721696" y="2551487"/>
            <a:ext cx="2889264" cy="2278261"/>
          </a:xfrm>
          <a:prstGeom prst="rect">
            <a:avLst/>
          </a:prstGeom>
        </p:spPr>
      </p:pic>
      <p:sp>
        <p:nvSpPr>
          <p:cNvPr id="5" name="文本框 4">
            <a:extLst>
              <a:ext uri="{FF2B5EF4-FFF2-40B4-BE49-F238E27FC236}">
                <a16:creationId xmlns:a16="http://schemas.microsoft.com/office/drawing/2014/main" id="{C2893EEC-DBB5-9C75-1474-48521F377CF5}"/>
              </a:ext>
            </a:extLst>
          </p:cNvPr>
          <p:cNvSpPr txBox="1"/>
          <p:nvPr/>
        </p:nvSpPr>
        <p:spPr>
          <a:xfrm>
            <a:off x="1427632" y="4810382"/>
            <a:ext cx="1537495" cy="215444"/>
          </a:xfrm>
          <a:prstGeom prst="rect">
            <a:avLst/>
          </a:prstGeom>
          <a:noFill/>
        </p:spPr>
        <p:txBody>
          <a:bodyPr wrap="square">
            <a:spAutoFit/>
          </a:bodyPr>
          <a:lstStyle/>
          <a:p>
            <a:r>
              <a:rPr lang="en-US" altLang="zh-CN" sz="800">
                <a:latin typeface="微软雅黑" panose="020B0503020204020204" pitchFamily="34" charset="-122"/>
                <a:ea typeface="微软雅黑" panose="020B0503020204020204" pitchFamily="34" charset="-122"/>
              </a:rPr>
              <a:t>ORBSLAM</a:t>
            </a:r>
            <a:r>
              <a:rPr lang="zh-CN" altLang="en-US" sz="800">
                <a:latin typeface="微软雅黑" panose="020B0503020204020204" pitchFamily="34" charset="-122"/>
                <a:ea typeface="微软雅黑" panose="020B0503020204020204" pitchFamily="34" charset="-122"/>
              </a:rPr>
              <a:t>系统结构图</a:t>
            </a:r>
          </a:p>
        </p:txBody>
      </p:sp>
      <p:sp>
        <p:nvSpPr>
          <p:cNvPr id="8" name="标题 1">
            <a:extLst>
              <a:ext uri="{FF2B5EF4-FFF2-40B4-BE49-F238E27FC236}">
                <a16:creationId xmlns:a16="http://schemas.microsoft.com/office/drawing/2014/main" id="{381BA980-18EE-EF0E-2C74-3A41B3016718}"/>
              </a:ext>
            </a:extLst>
          </p:cNvPr>
          <p:cNvSpPr>
            <a:spLocks noGrp="1"/>
          </p:cNvSpPr>
          <p:nvPr>
            <p:ph type="title"/>
          </p:nvPr>
        </p:nvSpPr>
        <p:spPr>
          <a:xfrm>
            <a:off x="614680" y="203200"/>
            <a:ext cx="6642100" cy="73024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ORBSLAM</a:t>
            </a:r>
            <a:r>
              <a:rPr kumimoji="0" lang="zh-CN" altLang="en-US" sz="3600" b="1" i="0" u="none" strike="noStrike" kern="1200" cap="none" spc="0" normalizeH="0" baseline="0" noProof="0">
                <a:ln>
                  <a:noFill/>
                </a:ln>
                <a:solidFill>
                  <a:srgbClr val="203864"/>
                </a:solidFill>
                <a:effectLst/>
                <a:uLnTx/>
                <a:uFillTx/>
                <a:latin typeface="微软雅黑" panose="020B0503020204020204" pitchFamily="34" charset="-122"/>
                <a:ea typeface="微软雅黑" panose="020B0503020204020204" pitchFamily="34" charset="-122"/>
                <a:cs typeface="+mn-cs"/>
              </a:rPr>
              <a:t>原理</a:t>
            </a:r>
            <a:endParaRPr kumimoji="0" lang="zh-CN" altLang="en-US" sz="36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sp>
        <p:nvSpPr>
          <p:cNvPr id="7" name="灯片编号占位符 2">
            <a:extLst>
              <a:ext uri="{FF2B5EF4-FFF2-40B4-BE49-F238E27FC236}">
                <a16:creationId xmlns:a16="http://schemas.microsoft.com/office/drawing/2014/main" id="{8B4BBB9E-B43E-4CBD-44A4-15E8AA4482F7}"/>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9</a:t>
            </a:fld>
            <a:r>
              <a:rPr lang="en-US" altLang="zh-CN">
                <a:solidFill>
                  <a:schemeClr val="accent1">
                    <a:lumMod val="50000"/>
                  </a:schemeClr>
                </a:solidFill>
              </a:rPr>
              <a:t>/20</a:t>
            </a:r>
            <a:endParaRPr lang="zh-CN" altLang="en-US" dirty="0">
              <a:solidFill>
                <a:schemeClr val="accent1">
                  <a:lumMod val="50000"/>
                </a:schemeClr>
              </a:solidFill>
            </a:endParaRPr>
          </a:p>
        </p:txBody>
      </p:sp>
    </p:spTree>
    <p:extLst>
      <p:ext uri="{BB962C8B-B14F-4D97-AF65-F5344CB8AC3E}">
        <p14:creationId xmlns:p14="http://schemas.microsoft.com/office/powerpoint/2010/main" val="3576813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15e7671-6fab-4e62-a4d8-3c256f7420fc"/>
  <p:tag name="COMMONDATA" val="eyJoZGlkIjoiZGVhZTFjMGI0OGFhMjA3ZDBhYTZhNTc4MWNlNzkyMm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12074</TotalTime>
  <Words>8505</Words>
  <Application>Microsoft Office PowerPoint</Application>
  <PresentationFormat>宽屏</PresentationFormat>
  <Paragraphs>749</Paragraphs>
  <Slides>20</Slides>
  <Notes>20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0" baseType="lpstr">
      <vt:lpstr>PingFang SC</vt:lpstr>
      <vt:lpstr>等线</vt:lpstr>
      <vt:lpstr>微软雅黑</vt:lpstr>
      <vt:lpstr>Arial</vt:lpstr>
      <vt:lpstr>Cambria Math</vt:lpstr>
      <vt:lpstr>Symbol</vt:lpstr>
      <vt:lpstr>Times New Roman</vt:lpstr>
      <vt:lpstr>Wingdings</vt:lpstr>
      <vt:lpstr>Office 主题​​</vt:lpstr>
      <vt:lpstr>Equation</vt:lpstr>
      <vt:lpstr>PowerPoint 演示文稿</vt:lpstr>
      <vt:lpstr>汇报提纲</vt:lpstr>
      <vt:lpstr>SLAM相关背景</vt:lpstr>
      <vt:lpstr>SLAM相关背景</vt:lpstr>
      <vt:lpstr>SLAM相关背景</vt:lpstr>
      <vt:lpstr>汇报提纲</vt:lpstr>
      <vt:lpstr>ORBSLAM原理</vt:lpstr>
      <vt:lpstr>ORBSLAM原理</vt:lpstr>
      <vt:lpstr>ORBSLAM原理</vt:lpstr>
      <vt:lpstr>ORBSLAM原理</vt:lpstr>
      <vt:lpstr>ORBSLAM原理</vt:lpstr>
      <vt:lpstr>ORBSLAM原理</vt:lpstr>
      <vt:lpstr>ORBSLAM原理</vt:lpstr>
      <vt:lpstr>ORBSLAM原理</vt:lpstr>
      <vt:lpstr>ORBSLAM原理</vt:lpstr>
      <vt:lpstr>汇报提纲</vt:lpstr>
      <vt:lpstr>EdgeSLAM下的网络管理</vt:lpstr>
      <vt:lpstr>汇报提纲</vt:lpstr>
      <vt:lpstr>工作进展</vt:lpstr>
      <vt:lpstr>工作进展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yupeng zhu</cp:lastModifiedBy>
  <cp:revision>1930</cp:revision>
  <dcterms:created xsi:type="dcterms:W3CDTF">2024-09-24T06:50:00Z</dcterms:created>
  <dcterms:modified xsi:type="dcterms:W3CDTF">2025-04-28T09:52:31Z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B99BA89FF0EB468DB823EF0B07AC8E04</vt:lpwstr>
  </property>
  <property fmtid="{D5CDD505-2E9C-101B-9397-08002B2CF9AE}" pid="3" name="KSOProductBuildVer">
    <vt:lpwstr>2052-11.1.0.12165</vt:lpwstr>
  </property>
</Properties>
</file>